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83"/>
  </p:notesMasterIdLst>
  <p:handoutMasterIdLst>
    <p:handoutMasterId r:id="rId84"/>
  </p:handoutMasterIdLst>
  <p:sldIdLst>
    <p:sldId id="303" r:id="rId24"/>
    <p:sldId id="340" r:id="rId25"/>
    <p:sldId id="316" r:id="rId26"/>
    <p:sldId id="342" r:id="rId27"/>
    <p:sldId id="293" r:id="rId28"/>
    <p:sldId id="355" r:id="rId29"/>
    <p:sldId id="289" r:id="rId30"/>
    <p:sldId id="356" r:id="rId31"/>
    <p:sldId id="387" r:id="rId32"/>
    <p:sldId id="298" r:id="rId33"/>
    <p:sldId id="344" r:id="rId34"/>
    <p:sldId id="345" r:id="rId35"/>
    <p:sldId id="348" r:id="rId36"/>
    <p:sldId id="349" r:id="rId37"/>
    <p:sldId id="350" r:id="rId38"/>
    <p:sldId id="347" r:id="rId39"/>
    <p:sldId id="351" r:id="rId40"/>
    <p:sldId id="352" r:id="rId41"/>
    <p:sldId id="353" r:id="rId42"/>
    <p:sldId id="354" r:id="rId43"/>
    <p:sldId id="324" r:id="rId44"/>
    <p:sldId id="325" r:id="rId45"/>
    <p:sldId id="358" r:id="rId46"/>
    <p:sldId id="360" r:id="rId47"/>
    <p:sldId id="361" r:id="rId48"/>
    <p:sldId id="362" r:id="rId49"/>
    <p:sldId id="363" r:id="rId50"/>
    <p:sldId id="364" r:id="rId51"/>
    <p:sldId id="365" r:id="rId52"/>
    <p:sldId id="366" r:id="rId53"/>
    <p:sldId id="367" r:id="rId54"/>
    <p:sldId id="378" r:id="rId55"/>
    <p:sldId id="368" r:id="rId56"/>
    <p:sldId id="369" r:id="rId57"/>
    <p:sldId id="370" r:id="rId58"/>
    <p:sldId id="371" r:id="rId59"/>
    <p:sldId id="372" r:id="rId60"/>
    <p:sldId id="373" r:id="rId61"/>
    <p:sldId id="374" r:id="rId62"/>
    <p:sldId id="375" r:id="rId63"/>
    <p:sldId id="376" r:id="rId64"/>
    <p:sldId id="343" r:id="rId65"/>
    <p:sldId id="377" r:id="rId66"/>
    <p:sldId id="379" r:id="rId67"/>
    <p:sldId id="381" r:id="rId68"/>
    <p:sldId id="383" r:id="rId69"/>
    <p:sldId id="382" r:id="rId70"/>
    <p:sldId id="329" r:id="rId71"/>
    <p:sldId id="385" r:id="rId72"/>
    <p:sldId id="384" r:id="rId73"/>
    <p:sldId id="386" r:id="rId74"/>
    <p:sldId id="391" r:id="rId75"/>
    <p:sldId id="393" r:id="rId76"/>
    <p:sldId id="388" r:id="rId77"/>
    <p:sldId id="389" r:id="rId78"/>
    <p:sldId id="390" r:id="rId79"/>
    <p:sldId id="333" r:id="rId80"/>
    <p:sldId id="339" r:id="rId81"/>
    <p:sldId id="334" r:id="rId82"/>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86092"/>
    <a:srgbClr val="182B1F"/>
    <a:srgbClr val="0066FF"/>
    <a:srgbClr val="33CCFF"/>
    <a:srgbClr val="0033CC"/>
    <a:srgbClr val="00B3F2"/>
    <a:srgbClr val="000000"/>
    <a:srgbClr val="FF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97" autoAdjust="0"/>
    <p:restoredTop sz="96387" autoAdjust="0"/>
  </p:normalViewPr>
  <p:slideViewPr>
    <p:cSldViewPr>
      <p:cViewPr>
        <p:scale>
          <a:sx n="90" d="100"/>
          <a:sy n="90" d="100"/>
        </p:scale>
        <p:origin x="318" y="-510"/>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7.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Master" Target="slideMasters/slideMaster12.xml"/><Relationship Id="rId11" Type="http://schemas.openxmlformats.org/officeDocument/2006/relationships/slideMaster" Target="slideMasters/slideMaster7.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5" Type="http://schemas.openxmlformats.org/officeDocument/2006/relationships/slideMaster" Target="slideMasters/slideMaster1.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8" Type="http://schemas.openxmlformats.org/officeDocument/2006/relationships/slideMaster" Target="slideMasters/slideMaster4.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slide" Target="slides/slide57.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20" Type="http://schemas.openxmlformats.org/officeDocument/2006/relationships/slideMaster" Target="slideMasters/slideMaster16.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7" Type="http://schemas.openxmlformats.org/officeDocument/2006/relationships/slideMaster" Target="slideMasters/slideMaster3.xml"/><Relationship Id="rId71" Type="http://schemas.openxmlformats.org/officeDocument/2006/relationships/slide" Target="slides/slide48.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viewProps" Target="viewProps.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01/06/2025</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01/06/2025</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01/06/2025</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01/06/2025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01/06/2025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01/06/2025</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01/06/2025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01/06/2025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01/06/2025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4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0.png"/><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banxico.org.mx/SieInternet/consultarDirectorioInternetAction.do?sector=6&amp;accion=consultarCuadro&amp;idCuadro=CR60&amp;locale=es" TargetMode="Externa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8" Type="http://schemas.openxmlformats.org/officeDocument/2006/relationships/hyperlink" Target="https://www.diputados.gob.mx/LeyesBiblio/pdf/152.pdf" TargetMode="External"/><Relationship Id="rId3" Type="http://schemas.openxmlformats.org/officeDocument/2006/relationships/hyperlink" Target="https://www.bis.org/publ/qtrpdf/r_qt0603e.pdf" TargetMode="External"/><Relationship Id="rId7" Type="http://schemas.openxmlformats.org/officeDocument/2006/relationships/hyperlink" Target="https://documents1.worldbank.org/curated/en/378151467987860517/pdf/multi0page.pdf" TargetMode="External"/><Relationship Id="rId2" Type="http://schemas.openxmlformats.org/officeDocument/2006/relationships/hyperlink" Target="https://www.bcentral.cl/documents/33528/2546026/see112.pdf/77acd24c-7053-c835-5315-3db9d33cc710?t=1655112237553" TargetMode="External"/><Relationship Id="rId1" Type="http://schemas.openxmlformats.org/officeDocument/2006/relationships/slideLayout" Target="../slideLayouts/slideLayout42.xml"/><Relationship Id="rId6" Type="http://schemas.openxmlformats.org/officeDocument/2006/relationships/hyperlink" Target="https://www.oecd.org/en/publications/method-of-calculating-effective-exchange-rates-and-indicators-of-competitiveness_058386106013.html" TargetMode="External"/><Relationship Id="rId5" Type="http://schemas.openxmlformats.org/officeDocument/2006/relationships/hyperlink" Target="https://www.imf.org/external/pubs/ft/fandd/spa/2007/09/pdf/basics.pdf" TargetMode="External"/><Relationship Id="rId10" Type="http://schemas.openxmlformats.org/officeDocument/2006/relationships/hyperlink" Target="https://www.ecb.europa.eu/pub/pdf/scpsps/ecb.sps49~655da0a6cb.en.pdf?db674f038487db541ba41673633626b1" TargetMode="External"/><Relationship Id="rId4" Type="http://schemas.openxmlformats.org/officeDocument/2006/relationships/hyperlink" Target="https://data.ecb.europa.eu/sites/default/files/2023-06/ECB%20Data%20Portal%20-%20Technical%20notes.pdf" TargetMode="External"/><Relationship Id="rId9" Type="http://schemas.openxmlformats.org/officeDocument/2006/relationships/hyperlink" Target="https://www.banxico.org.mx/mercados/d/%7BC260B142-835E-2F6B-D7BD-3C9E182BB8B9%7D.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banxico.org.mx/tipcamb/tipCamIHAction.do" TargetMode="External"/><Relationship Id="rId2" Type="http://schemas.openxmlformats.org/officeDocument/2006/relationships/image" Target="../media/image18.png"/><Relationship Id="rId1" Type="http://schemas.openxmlformats.org/officeDocument/2006/relationships/slideLayout" Target="../slideLayouts/slideLayout42.xml"/><Relationship Id="rId5" Type="http://schemas.openxmlformats.org/officeDocument/2006/relationships/image" Target="../media/image20.emf"/><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428620-70B1-4B5B-929C-3B74E56E2D09}"/>
              </a:ext>
            </a:extLst>
          </p:cNvPr>
          <p:cNvSpPr txBox="1"/>
          <p:nvPr/>
        </p:nvSpPr>
        <p:spPr>
          <a:xfrm>
            <a:off x="191344" y="4149080"/>
            <a:ext cx="8784976" cy="1215717"/>
          </a:xfrm>
          <a:prstGeom prst="rect">
            <a:avLst/>
          </a:prstGeom>
          <a:noFill/>
        </p:spPr>
        <p:txBody>
          <a:bodyPr wrap="square" rtlCol="0">
            <a:spAutoFit/>
          </a:bodyPr>
          <a:lstStyle/>
          <a:p>
            <a:pPr algn="ctr"/>
            <a:r>
              <a:rPr lang="es-MX" sz="4500" dirty="0">
                <a:solidFill>
                  <a:schemeClr val="bg1"/>
                </a:solidFill>
              </a:rPr>
              <a:t>Tipo de Cambio Real (TCR)</a:t>
            </a:r>
          </a:p>
          <a:p>
            <a:pPr algn="ctr"/>
            <a:endParaRPr lang="es-MX" sz="2800" dirty="0">
              <a:solidFill>
                <a:schemeClr val="bg1"/>
              </a:solidFill>
            </a:endParaRPr>
          </a:p>
        </p:txBody>
      </p:sp>
    </p:spTree>
    <p:extLst>
      <p:ext uri="{BB962C8B-B14F-4D97-AF65-F5344CB8AC3E}">
        <p14:creationId xmlns:p14="http://schemas.microsoft.com/office/powerpoint/2010/main" val="2149545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7811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000" dirty="0"/>
              <a:t>Metodología del TCR en el </a:t>
            </a:r>
          </a:p>
          <a:p>
            <a:pPr algn="ctr"/>
            <a:r>
              <a:rPr lang="es-MX" sz="3000" dirty="0"/>
              <a:t>Banco de Pagos Internacionales (BPI)</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3032380" y="1206767"/>
                <a:ext cx="6127240" cy="4881539"/>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Para calcular el TCE, el BPI utiliza la siguiente metodología:</a:t>
                </a:r>
              </a:p>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de importaciones: </a:t>
                </a: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de exportaciones: </a:t>
                </a:r>
              </a:p>
              <a:p>
                <a:pPr>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den>
                          </m:f>
                        </m:e>
                      </m:d>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den>
                          </m:f>
                        </m:e>
                      </m:d>
                    </m:oMath>
                  </m:oMathPara>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total: </a:t>
                </a: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sup>
                    </m:sSubSup>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Donde: </a:t>
                </a:r>
              </a:p>
              <a:p>
                <a:pPr>
                  <a:spcBef>
                    <a:spcPts val="0"/>
                  </a:spcBef>
                  <a:spcAft>
                    <a:spcPts val="800"/>
                  </a:spcAft>
                </a:pP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500" dirty="0">
                    <a:solidFill>
                      <a:srgbClr val="182B47"/>
                    </a:solidFill>
                    <a:effectLst/>
                    <a:ea typeface="Times New Roman" panose="02020603050405020304" pitchFamily="18" charset="0"/>
                    <a:cs typeface="Times New Roman" panose="02020603050405020304" pitchFamily="18" charset="0"/>
                  </a:rPr>
                  <a:t>(</a:t>
                </a: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500" dirty="0">
                    <a:solidFill>
                      <a:srgbClr val="182B47"/>
                    </a:solidFill>
                    <a:effectLst/>
                    <a:ea typeface="Times New Roman" panose="02020603050405020304" pitchFamily="18" charset="0"/>
                    <a:cs typeface="Times New Roman" panose="02020603050405020304" pitchFamily="18" charset="0"/>
                  </a:rPr>
                  <a:t>= exportaciones (importaciones)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MX" sz="1500" dirty="0">
                    <a:solidFill>
                      <a:srgbClr val="182B47"/>
                    </a:solidFill>
                    <a:effectLst/>
                    <a:ea typeface="Times New Roman" panose="02020603050405020304" pitchFamily="18" charset="0"/>
                    <a:cs typeface="Times New Roman" panose="02020603050405020304" pitchFamily="18" charset="0"/>
                  </a:rPr>
                  <a:t>hacia (desde)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500" dirty="0">
                    <a:solidFill>
                      <a:srgbClr val="182B47"/>
                    </a:solidFill>
                    <a:effectLst/>
                    <a:ea typeface="Times New Roman" panose="02020603050405020304" pitchFamily="18" charset="0"/>
                    <a:cs typeface="Times New Roman" panose="02020603050405020304" pitchFamily="18" charset="0"/>
                  </a:rPr>
                  <a:t> = exportaciones (importaciones) totales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MX" sz="1500" dirty="0">
                    <a:solidFill>
                      <a:srgbClr val="182B47"/>
                    </a:solidFill>
                    <a:effectLst/>
                    <a:ea typeface="Times New Roman" panose="02020603050405020304" pitchFamily="18" charset="0"/>
                    <a:cs typeface="Times New Roman" panose="02020603050405020304" pitchFamily="18" charset="0"/>
                  </a:rPr>
                  <a:t>= oferta interna bruta de productos manufacturados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500" dirty="0">
                    <a:solidFill>
                      <a:srgbClr val="182B47"/>
                    </a:solidFill>
                    <a:effectLst/>
                    <a:ea typeface="Times New Roman" panose="02020603050405020304" pitchFamily="18" charset="0"/>
                    <a:cs typeface="Times New Roman" panose="02020603050405020304" pitchFamily="18" charset="0"/>
                  </a:rPr>
                  <a:t> = suma de las exportaciones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oMath>
                </a14:m>
                <a:r>
                  <a:rPr lang="es-MX" sz="1500" dirty="0">
                    <a:solidFill>
                      <a:srgbClr val="182B47"/>
                    </a:solidFill>
                    <a:effectLst/>
                    <a:ea typeface="Times New Roman" panose="02020603050405020304" pitchFamily="18" charset="0"/>
                    <a:cs typeface="Times New Roman" panose="02020603050405020304" pitchFamily="18" charset="0"/>
                  </a:rPr>
                  <a:t> hacia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s-MX" sz="1500" dirty="0">
                    <a:solidFill>
                      <a:srgbClr val="182B47"/>
                    </a:solidFill>
                    <a:effectLst/>
                    <a:ea typeface="Times New Roman" panose="02020603050405020304" pitchFamily="18" charset="0"/>
                    <a:cs typeface="Times New Roman" panose="02020603050405020304" pitchFamily="18" charset="0"/>
                  </a:rPr>
                  <a:t> (excluyendo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es-MX" sz="1500" dirty="0">
                    <a:solidFill>
                      <a:srgbClr val="182B47"/>
                    </a:solidFill>
                    <a:effectLst/>
                    <a:ea typeface="Times New Roman" panose="02020603050405020304" pitchFamily="18" charset="0"/>
                    <a:cs typeface="Times New Roman" panose="02020603050405020304" pitchFamily="18" charset="0"/>
                  </a:rPr>
                  <a:t>)</a:t>
                </a:r>
                <a:endParaRPr lang="es-MX" sz="1500" dirty="0">
                  <a:solidFill>
                    <a:srgbClr val="182B47"/>
                  </a:solidFill>
                  <a:ea typeface="Times New Roman" panose="02020603050405020304" pitchFamily="18" charset="0"/>
                  <a:cs typeface="Times New Roman" panose="02020603050405020304" pitchFamily="18" charset="0"/>
                </a:endParaRPr>
              </a:p>
              <a:p>
                <a:pPr>
                  <a:spcBef>
                    <a:spcPts val="0"/>
                  </a:spcBef>
                  <a:spcAft>
                    <a:spcPts val="800"/>
                  </a:spcAft>
                </a:pPr>
                <a:endParaRPr lang="es-MX" sz="800" dirty="0"/>
              </a:p>
              <a:p>
                <a:pPr>
                  <a:spcBef>
                    <a:spcPts val="0"/>
                  </a:spcBef>
                  <a:spcAft>
                    <a:spcPts val="800"/>
                  </a:spcAft>
                </a:pPr>
                <a:r>
                  <a:rPr lang="es-MX" sz="800" dirty="0"/>
                  <a:t>Nota: En términos formales, se asume que existen k mercados externos y h productores externos, que la economía j tiene un comercio bilateral con la economía i, y que las exportaciones del país j compiten con las exportaciones del país i y con todas las exportaciones de los productores externos (h) en los mercados internacionales (k).</a:t>
                </a:r>
                <a:endParaRPr lang="es-MX" sz="8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600"/>
                  </a:spcAft>
                  <a:buClr>
                    <a:srgbClr val="182B47"/>
                  </a:buClr>
                  <a:buSzPct val="100000"/>
                </a:pPr>
                <a:endParaRPr lang="es-MX" sz="15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3032380" y="1206767"/>
                <a:ext cx="6127240" cy="4881539"/>
              </a:xfrm>
              <a:prstGeom prst="rect">
                <a:avLst/>
              </a:prstGeom>
              <a:blipFill>
                <a:blip r:embed="rId2"/>
                <a:stretch>
                  <a:fillRect t="-250"/>
                </a:stretch>
              </a:blipFill>
            </p:spPr>
            <p:txBody>
              <a:bodyPr/>
              <a:lstStyle/>
              <a:p>
                <a:r>
                  <a:rPr lang="es-MX">
                    <a:noFill/>
                  </a:rPr>
                  <a:t> </a:t>
                </a:r>
              </a:p>
            </p:txBody>
          </p:sp>
        </mc:Fallback>
      </mc:AlternateContent>
    </p:spTree>
    <p:extLst>
      <p:ext uri="{BB962C8B-B14F-4D97-AF65-F5344CB8AC3E}">
        <p14:creationId xmlns:p14="http://schemas.microsoft.com/office/powerpoint/2010/main" val="1277928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lstStyle/>
          <a:p>
            <a:pPr algn="just"/>
            <a:r>
              <a:rPr lang="es-MX" dirty="0"/>
              <a:t>El esquema de ponderación lo adoptan de la metodología de Turner y </a:t>
            </a:r>
            <a:r>
              <a:rPr lang="es-MX" dirty="0" err="1"/>
              <a:t>Van´t</a:t>
            </a:r>
            <a:r>
              <a:rPr lang="es-MX" dirty="0"/>
              <a:t> </a:t>
            </a:r>
            <a:r>
              <a:rPr lang="es-MX" dirty="0" err="1"/>
              <a:t>Dack</a:t>
            </a:r>
            <a:r>
              <a:rPr lang="es-MX" dirty="0"/>
              <a:t> (1993).</a:t>
            </a:r>
          </a:p>
          <a:p>
            <a:pPr algn="just"/>
            <a:r>
              <a:rPr lang="es-MX" dirty="0"/>
              <a:t>El Tipo de Cambio Nominal Efectivo se calcula como el promedio geométrico ponderado de una cesta de tipos de cambio bilaterales y el Tipo de Cambio Real es el Tipo de Cambio Nominal ajustado con los precios al consumidor relativos correspondientes.</a:t>
            </a:r>
          </a:p>
          <a:p>
            <a:pPr algn="just"/>
            <a:r>
              <a:rPr lang="es-MX" dirty="0">
                <a:ea typeface="Calibri" panose="020F0502020204030204" pitchFamily="34" charset="0"/>
                <a:cs typeface="Times New Roman" panose="02020603050405020304" pitchFamily="18" charset="0"/>
              </a:rPr>
              <a:t>E</a:t>
            </a:r>
            <a:r>
              <a:rPr lang="es-MX" sz="1800" dirty="0">
                <a:effectLst/>
                <a:ea typeface="Calibri" panose="020F0502020204030204" pitchFamily="34" charset="0"/>
                <a:cs typeface="Times New Roman" panose="02020603050405020304" pitchFamily="18" charset="0"/>
              </a:rPr>
              <a:t>l promedio geométrico ponderado es una extensión del promedio geométrico que toma en cuenta pesos asignados a cada valor, es decir, les da mayor o menor importancia a ciertos elementos según su peso.</a:t>
            </a:r>
          </a:p>
          <a:p>
            <a:pPr marL="0" indent="0" algn="just">
              <a:buNone/>
            </a:pPr>
            <a:endParaRPr lang="es-MX" sz="1800" dirty="0">
              <a:effectLst/>
              <a:ea typeface="Calibri" panose="020F0502020204030204" pitchFamily="34" charset="0"/>
              <a:cs typeface="Times New Roman" panose="02020603050405020304" pitchFamily="18" charset="0"/>
            </a:endParaRPr>
          </a:p>
          <a:p>
            <a:pPr marL="0" indent="0" algn="just">
              <a:buNone/>
            </a:pPr>
            <a:endParaRPr lang="es-MX" dirty="0">
              <a:ea typeface="Calibri" panose="020F0502020204030204" pitchFamily="34" charset="0"/>
              <a:cs typeface="Times New Roman" panose="02020603050405020304" pitchFamily="18" charset="0"/>
            </a:endParaRPr>
          </a:p>
          <a:p>
            <a:pPr marL="0" indent="0" algn="just">
              <a:buNone/>
            </a:pPr>
            <a:endParaRPr lang="es-MX" sz="1800" dirty="0">
              <a:effectLst/>
              <a:ea typeface="Calibri" panose="020F0502020204030204" pitchFamily="34" charset="0"/>
              <a:cs typeface="Times New Roman" panose="02020603050405020304" pitchFamily="18" charset="0"/>
            </a:endParaRPr>
          </a:p>
          <a:p>
            <a:pPr marL="0" indent="0" algn="just">
              <a:buNone/>
            </a:pPr>
            <a:endParaRPr lang="es-MX" sz="1800" dirty="0">
              <a:effectLst/>
              <a:ea typeface="Calibri" panose="020F0502020204030204" pitchFamily="34" charset="0"/>
              <a:cs typeface="Times New Roman" panose="02020603050405020304" pitchFamily="18" charset="0"/>
            </a:endParaRPr>
          </a:p>
          <a:p>
            <a:pPr marL="0" indent="0" algn="just">
              <a:buNone/>
            </a:pPr>
            <a:endParaRPr lang="es-MX" sz="1800" dirty="0">
              <a:effectLst/>
              <a:ea typeface="Calibri" panose="020F0502020204030204" pitchFamily="34" charset="0"/>
              <a:cs typeface="Times New Roman" panose="02020603050405020304" pitchFamily="18" charset="0"/>
            </a:endParaRPr>
          </a:p>
          <a:p>
            <a:pPr algn="just">
              <a:lnSpc>
                <a:spcPct val="150000"/>
              </a:lnSpc>
              <a:spcAft>
                <a:spcPts val="800"/>
              </a:spcAft>
            </a:pPr>
            <a:r>
              <a:rPr lang="es-MX" dirty="0">
                <a:ea typeface="Calibri" panose="020F0502020204030204" pitchFamily="34" charset="0"/>
                <a:cs typeface="Times New Roman" panose="02020603050405020304" pitchFamily="18" charset="0"/>
              </a:rPr>
              <a:t>E</a:t>
            </a:r>
            <a:r>
              <a:rPr lang="es-MX" sz="1800" dirty="0">
                <a:effectLst/>
                <a:ea typeface="Calibri" panose="020F0502020204030204" pitchFamily="34" charset="0"/>
                <a:cs typeface="Times New Roman" panose="02020603050405020304" pitchFamily="18" charset="0"/>
              </a:rPr>
              <a:t>l peso 2 es más importante que el peso 1, los pesos indican la importancia relativa de cada valor, un mayor peso significa que ese valor contribuye más al promedio</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pic>
        <p:nvPicPr>
          <p:cNvPr id="7" name="Imagen 6">
            <a:extLst>
              <a:ext uri="{FF2B5EF4-FFF2-40B4-BE49-F238E27FC236}">
                <a16:creationId xmlns:a16="http://schemas.microsoft.com/office/drawing/2014/main" id="{7B6681FF-15A3-40DC-96B8-9201496E2399}"/>
              </a:ext>
            </a:extLst>
          </p:cNvPr>
          <p:cNvPicPr/>
          <p:nvPr/>
        </p:nvPicPr>
        <p:blipFill rotWithShape="1">
          <a:blip r:embed="rId2"/>
          <a:srcRect l="51956" t="42090" r="3911" b="43051"/>
          <a:stretch/>
        </p:blipFill>
        <p:spPr bwMode="auto">
          <a:xfrm>
            <a:off x="3434801" y="3356992"/>
            <a:ext cx="5281930" cy="1000125"/>
          </a:xfrm>
          <a:prstGeom prst="rect">
            <a:avLst/>
          </a:prstGeom>
          <a:ln>
            <a:noFill/>
          </a:ln>
          <a:extLst>
            <a:ext uri="{53640926-AAD7-44D8-BBD7-CCE9431645EC}">
              <a14:shadowObscured xmlns:a14="http://schemas.microsoft.com/office/drawing/2010/main"/>
            </a:ext>
          </a:extLst>
        </p:spPr>
      </p:pic>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4025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rmAutofit/>
          </a:bodyPr>
          <a:lstStyle/>
          <a:p>
            <a:pPr algn="just"/>
            <a:r>
              <a:rPr lang="es-MX" dirty="0"/>
              <a:t>Las ponderaciones se derivan de los flujos comerciales de manufacturas y capturan tanto el comercio bilateral directo como la competencia en el tercer mercado mediante una doble ponderación. </a:t>
            </a:r>
          </a:p>
          <a:p>
            <a:pPr algn="just"/>
            <a:r>
              <a:rPr lang="es-MX" sz="1800" dirty="0">
                <a:effectLst/>
                <a:ea typeface="Calibri" panose="020F0502020204030204" pitchFamily="34" charset="0"/>
              </a:rPr>
              <a:t>Esta metodología de ponderación basada en el comercio tiene sus fundamentos teóricos en </a:t>
            </a:r>
            <a:r>
              <a:rPr lang="es-MX" sz="1800" dirty="0" err="1">
                <a:effectLst/>
                <a:ea typeface="Calibri" panose="020F0502020204030204" pitchFamily="34" charset="0"/>
              </a:rPr>
              <a:t>Armington</a:t>
            </a:r>
            <a:r>
              <a:rPr lang="es-MX" sz="1800" dirty="0">
                <a:effectLst/>
                <a:ea typeface="Calibri" panose="020F0502020204030204" pitchFamily="34" charset="0"/>
              </a:rPr>
              <a:t> (1969), e implícitamente supone que sólo hay un tipo de bien diferenciado por país de origen, con una </a:t>
            </a:r>
            <a:r>
              <a:rPr lang="es-MX" sz="1800" b="1" dirty="0">
                <a:effectLst/>
                <a:ea typeface="Calibri" panose="020F0502020204030204" pitchFamily="34" charset="0"/>
              </a:rPr>
              <a:t>elasticidad de sustitución constante**</a:t>
            </a:r>
            <a:r>
              <a:rPr lang="es-MX" sz="1800" dirty="0">
                <a:effectLst/>
                <a:ea typeface="Calibri" panose="020F0502020204030204" pitchFamily="34" charset="0"/>
              </a:rPr>
              <a:t>. Idealmente, las ponderaciones son tales que un cambio en los </a:t>
            </a:r>
            <a:r>
              <a:rPr lang="es-MX" sz="1800" b="1" dirty="0">
                <a:effectLst/>
                <a:ea typeface="Calibri" panose="020F0502020204030204" pitchFamily="34" charset="0"/>
              </a:rPr>
              <a:t>tipos de cambio cruzados no tenga ningún efecto sobre los agregados macroeconómicos</a:t>
            </a:r>
            <a:r>
              <a:rPr lang="es-MX" sz="1800" dirty="0">
                <a:effectLst/>
                <a:ea typeface="Calibri" panose="020F0502020204030204" pitchFamily="34" charset="0"/>
              </a:rPr>
              <a:t> clave de un país mientras el tipo de cambio efectivo real permanezca constante.</a:t>
            </a:r>
          </a:p>
          <a:p>
            <a:pPr marL="0" indent="0">
              <a:buNone/>
            </a:pPr>
            <a:endParaRPr lang="es-MX" dirty="0"/>
          </a:p>
          <a:p>
            <a:pPr marL="0" indent="0">
              <a:buNone/>
            </a:pPr>
            <a:endParaRPr lang="es-MX" dirty="0"/>
          </a:p>
          <a:p>
            <a:pPr marL="0" indent="0" algn="just">
              <a:buNone/>
            </a:pPr>
            <a:r>
              <a:rPr lang="es-MX" sz="1000" dirty="0"/>
              <a:t>Los bienes se consideran distintos solo por el hecho de venir de diferentes países, incluso si son físicamente muy parecidos o cumplen la misma función, esto no significa que en un país solo produzcan un bien, sino que a efectos del modelo, cada país ofrece un único bien representativo, que es distinto del bien representativo de otro país. </a:t>
            </a:r>
          </a:p>
          <a:p>
            <a:pPr marL="0" indent="0" algn="just">
              <a:buNone/>
            </a:pPr>
            <a:r>
              <a:rPr lang="es-MX" sz="1000" dirty="0"/>
              <a:t>**¿Cuánto cambia la demanda relativa entre dos bienes cuando cambia su precio relativo (por el tipo de cambio)?</a:t>
            </a:r>
            <a:br>
              <a:rPr lang="es-MX" sz="1000" dirty="0"/>
            </a:br>
            <a:r>
              <a:rPr lang="es-MX" sz="1000" dirty="0"/>
              <a:t>Y es constante lo que indica que la facilidad con la que se sustituyen bienes no cambia con el nivel de precios o ingresos.</a:t>
            </a:r>
          </a:p>
          <a:p>
            <a:pPr marL="0" indent="0" algn="just">
              <a:buNone/>
            </a:pPr>
            <a:r>
              <a:rPr lang="es-MX" sz="1000" dirty="0"/>
              <a:t>Elasticidad alta: la gente cambia fácilmente de proveedor</a:t>
            </a:r>
          </a:p>
          <a:p>
            <a:pPr marL="0" indent="0" algn="just">
              <a:buNone/>
            </a:pPr>
            <a:r>
              <a:rPr lang="es-MX" sz="1000" dirty="0"/>
              <a:t>Elasticidad baja: los consumidores con menos sensibles al precio </a:t>
            </a:r>
          </a:p>
          <a:p>
            <a:pPr marL="0" indent="0" algn="just">
              <a:buNone/>
            </a:pPr>
            <a:r>
              <a:rPr lang="es-MX" sz="1000" dirty="0"/>
              <a:t>Tipo de cambio cruzado: es el tipo de cambio entre dos monedas extranjeras (</a:t>
            </a:r>
            <a:r>
              <a:rPr lang="es-MX" sz="1000" dirty="0" err="1"/>
              <a:t>ej:eurovsyen</a:t>
            </a:r>
            <a:r>
              <a:rPr lang="es-MX" sz="1000" dirty="0"/>
              <a:t>)</a:t>
            </a:r>
          </a:p>
          <a:p>
            <a:pPr marL="0" indent="0" algn="just">
              <a:buNone/>
            </a:pPr>
            <a:r>
              <a:rPr lang="es-MX" sz="1000" dirty="0"/>
              <a:t>Tipo de cambio efectivo real: mide el valor de una moneda frente a una canasta de monedas extranjeras, ajustado por inflación relativa. </a:t>
            </a:r>
          </a:p>
          <a:p>
            <a:pPr marL="0" indent="0">
              <a:buNone/>
            </a:pPr>
            <a:endParaRPr lang="es-MX" sz="1100"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6343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rmAutofit/>
          </a:bodyPr>
          <a:lstStyle/>
          <a:p>
            <a:pPr algn="just"/>
            <a:r>
              <a:rPr lang="es-MX" sz="2400" dirty="0"/>
              <a:t>Las ponderaciones del REER no son perfectas.</a:t>
            </a:r>
          </a:p>
          <a:p>
            <a:pPr algn="just"/>
            <a:r>
              <a:rPr lang="es-MX" sz="2400" dirty="0"/>
              <a:t>Primera razón: los productos están altamente diferenciados entre países, lo que hace que la elasticidad de sustitución entre importaciones varíe según el origen. Esto significa que las fluctuaciones del tipo de cambio no afectan igual a todos los productos ni a todos los países.</a:t>
            </a:r>
          </a:p>
          <a:p>
            <a:pPr algn="just"/>
            <a:r>
              <a:rPr lang="es-MX" sz="2400" dirty="0"/>
              <a:t>Segunda razón: la hipótesis de un solo bien simplifica demasiado. No considera que los distintos tipos de bienes tienen diferentes elasticidades de sustitución, precio e ingreso.</a:t>
            </a:r>
          </a:p>
          <a:p>
            <a:pPr algn="just"/>
            <a:r>
              <a:rPr lang="es-MX" sz="2400" dirty="0"/>
              <a:t>Como consecuencia, las estimaciones del REER podrían no reflejar adecuadamente los efectos reales del tipo de cambio sobre la demanda y los precios, especialmente en mercados con productos muy diferenciados.</a:t>
            </a:r>
          </a:p>
          <a:p>
            <a:pPr marL="0" indent="0" algn="just">
              <a:buNone/>
            </a:pPr>
            <a:endParaRPr lang="es-MX" sz="2400" dirty="0"/>
          </a:p>
          <a:p>
            <a:pPr algn="just"/>
            <a:endParaRPr lang="es-MX" sz="2400"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99568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Autofit/>
          </a:bodyPr>
          <a:lstStyle/>
          <a:p>
            <a:pPr algn="just"/>
            <a:r>
              <a:rPr lang="es-MX" sz="1400" dirty="0"/>
              <a:t>Preocupaciones sobre las exportaciones no sustitutas: Los índices REER pueden ser menos precisos si los productos de diferentes países no son sustitutos entre sí, como ocurre en casos de </a:t>
            </a:r>
            <a:r>
              <a:rPr lang="es-MX" sz="1400" b="1" dirty="0"/>
              <a:t>especialización vertical </a:t>
            </a:r>
            <a:r>
              <a:rPr lang="es-MX" sz="1400" dirty="0"/>
              <a:t>(por ejemplo, en Asia oriental, donde Japón y Corea exportan componentes a China para su ensamblaje).</a:t>
            </a:r>
          </a:p>
          <a:p>
            <a:pPr algn="just"/>
            <a:r>
              <a:rPr lang="es-MX" sz="1400" dirty="0"/>
              <a:t>Problemas con los pesos comerciales: Los índices basados en </a:t>
            </a:r>
            <a:r>
              <a:rPr lang="es-MX" sz="1400" b="1" dirty="0"/>
              <a:t>datos comerciales de valor bruto no reflejan correctamente el valor añadido de cada país en las distintas etapas de la producción </a:t>
            </a:r>
            <a:r>
              <a:rPr lang="es-MX" sz="1400" dirty="0"/>
              <a:t>y no consideran la ubicación final de la demanda de bienes intermedios. Esto puede llevar a una asignación incorrecta de la importancia relativa de los socios comerciales.</a:t>
            </a:r>
          </a:p>
          <a:p>
            <a:pPr algn="just"/>
            <a:r>
              <a:rPr lang="es-MX" sz="1400" dirty="0"/>
              <a:t>Impacto diferente en economías al final de la cadena de producción: En estas economías, algunas </a:t>
            </a:r>
            <a:r>
              <a:rPr lang="es-MX" sz="1400" b="1" dirty="0"/>
              <a:t>importaciones y exportaciones se convierten en complementos</a:t>
            </a:r>
            <a:r>
              <a:rPr lang="es-MX" sz="1400" dirty="0"/>
              <a:t>, lo que hace que su respuesta al tipo de cambio sea diferente a la tradicional.</a:t>
            </a:r>
          </a:p>
          <a:p>
            <a:pPr algn="just"/>
            <a:r>
              <a:rPr lang="es-MX" sz="1400" dirty="0"/>
              <a:t>Elasticidades de sustitución: La especialización vertical también puede alterar las </a:t>
            </a:r>
            <a:r>
              <a:rPr lang="es-MX" sz="1400" b="1" dirty="0"/>
              <a:t>elasticidades de sustitución</a:t>
            </a:r>
            <a:r>
              <a:rPr lang="es-MX" sz="1400" dirty="0"/>
              <a:t> entre productos de diferentes orígenes, especialmente para manufacturas intensivas en mano de obra.</a:t>
            </a:r>
          </a:p>
          <a:p>
            <a:pPr algn="just"/>
            <a:r>
              <a:rPr lang="es-MX" sz="1400" b="1" dirty="0"/>
              <a:t>Omisión del comercio de servicios</a:t>
            </a:r>
            <a:r>
              <a:rPr lang="es-MX" sz="1400" dirty="0"/>
              <a:t>: La metodología ignora el comercio de servicios, que también está diferenciado y compite entre economías. Incluirlo en el cálculo de los REER sería un mejor indicador de competitividad, pero las estadísticas de comercio de servicios son limitadas.</a:t>
            </a:r>
          </a:p>
          <a:p>
            <a:pPr algn="just"/>
            <a:r>
              <a:rPr lang="es-MX" sz="1400" dirty="0"/>
              <a:t>Intentos de incluir el comercio de servicios: Algunas instituciones, como el Banco de Inglaterra y el FMI, intentan incluir el comercio de servicios, aunque de manera simplificada. Esto se hace asumiendo que los servicios se distribuyen geográficamente de la misma manera que los bienes manufacturados o utilizando otras métricas como el PIB.</a:t>
            </a:r>
          </a:p>
          <a:p>
            <a:pPr algn="just"/>
            <a:r>
              <a:rPr lang="es-MX" sz="1400" dirty="0"/>
              <a:t>Limitaciones del REER como indicador de competitividad: Los índices de tipo de cambio efectivo no deben ser considerados como una medida completa de la competitividad. Para una </a:t>
            </a:r>
            <a:r>
              <a:rPr lang="es-MX" sz="1400" b="1" dirty="0"/>
              <a:t>evaluación precisa, se necesitaría un modelo macroeconómico desagregado.</a:t>
            </a:r>
          </a:p>
          <a:p>
            <a:pPr algn="just"/>
            <a:r>
              <a:rPr lang="es-MX" sz="1400" dirty="0"/>
              <a:t>Expansión de la canasta de REER del BPI: La canasta de REER del BPI ahora incluye 52 economías, lo que mejora la representatividad de los índices, reflejando el 93% del comercio mundial total en 2004. Los índices generales están disponibles desde 1994, mientras que los índices para 27 economías con una canasta reducida están disponibles desde 1964.</a:t>
            </a:r>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072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29C2E86-1ADD-4253-A9A0-AB6CE53BC6F0}"/>
              </a:ext>
            </a:extLst>
          </p:cNvPr>
          <p:cNvSpPr>
            <a:spLocks noGrp="1"/>
          </p:cNvSpPr>
          <p:nvPr>
            <p:ph sz="half" idx="1"/>
          </p:nvPr>
        </p:nvSpPr>
        <p:spPr/>
        <p:txBody>
          <a:bodyPr>
            <a:normAutofit fontScale="55000" lnSpcReduction="20000"/>
          </a:bodyPr>
          <a:lstStyle/>
          <a:p>
            <a:pPr algn="just">
              <a:buFont typeface="+mj-lt"/>
              <a:buAutoNum type="arabicPeriod"/>
            </a:pPr>
            <a:r>
              <a:rPr lang="es-MX" dirty="0"/>
              <a:t>Zona del euro en los REER:</a:t>
            </a:r>
          </a:p>
          <a:p>
            <a:pPr algn="just">
              <a:buFont typeface="Arial" panose="020B0604020202020204" pitchFamily="34" charset="0"/>
              <a:buChar char="•"/>
            </a:pPr>
            <a:r>
              <a:rPr lang="es-MX" dirty="0"/>
              <a:t>Se calcula un índice REER conjunto para toda la eurozona, útil como indicador de competitividad regional.</a:t>
            </a:r>
          </a:p>
          <a:p>
            <a:pPr algn="just">
              <a:buFont typeface="Arial" panose="020B0604020202020204" pitchFamily="34" charset="0"/>
              <a:buChar char="•"/>
            </a:pPr>
            <a:r>
              <a:rPr lang="es-MX" dirty="0"/>
              <a:t>Para otros países, la eurozona se trata como una sola entidad, por lo que no se considera la competencia interna entre países del euro.</a:t>
            </a:r>
          </a:p>
          <a:p>
            <a:pPr algn="just">
              <a:buFont typeface="Arial" panose="020B0604020202020204" pitchFamily="34" charset="0"/>
              <a:buChar char="•"/>
            </a:pPr>
            <a:r>
              <a:rPr lang="es-MX" dirty="0"/>
              <a:t>También se calculan índices REER individuales para países del euro, que sí incluyen la competencia dentro de la eurozona.</a:t>
            </a:r>
          </a:p>
          <a:p>
            <a:pPr algn="just">
              <a:buFont typeface="+mj-lt"/>
              <a:buAutoNum type="arabicPeriod" startAt="2"/>
            </a:pPr>
            <a:r>
              <a:rPr lang="es-MX" dirty="0"/>
              <a:t>Cestas amplias vs. estrechas:</a:t>
            </a:r>
          </a:p>
          <a:p>
            <a:pPr algn="just">
              <a:buFont typeface="Arial" panose="020B0604020202020204" pitchFamily="34" charset="0"/>
              <a:buChar char="•"/>
            </a:pPr>
            <a:r>
              <a:rPr lang="es-MX" dirty="0"/>
              <a:t>La canasta amplia incluye economías emergentes y es útil para analizar la sostenibilidad de balanzas externas.</a:t>
            </a:r>
          </a:p>
          <a:p>
            <a:pPr algn="just">
              <a:buFont typeface="Arial" panose="020B0604020202020204" pitchFamily="34" charset="0"/>
              <a:buChar char="•"/>
            </a:pPr>
            <a:r>
              <a:rPr lang="es-MX" dirty="0"/>
              <a:t>La canasta estrecha es más adecuada para medir competitividad entre países avanzados, donde hay mayor similitud de productos.</a:t>
            </a:r>
          </a:p>
          <a:p>
            <a:pPr algn="just">
              <a:buFont typeface="Arial" panose="020B0604020202020204" pitchFamily="34" charset="0"/>
              <a:buChar char="•"/>
            </a:pPr>
            <a:r>
              <a:rPr lang="es-MX" dirty="0"/>
              <a:t>No hay una "mejor" canasta: la elección depende del objetivo del análisis.</a:t>
            </a:r>
          </a:p>
          <a:p>
            <a:pPr algn="just"/>
            <a:endParaRPr lang="es-MX" dirty="0"/>
          </a:p>
        </p:txBody>
      </p:sp>
      <p:sp>
        <p:nvSpPr>
          <p:cNvPr id="3" name="Marcador de contenido 2">
            <a:extLst>
              <a:ext uri="{FF2B5EF4-FFF2-40B4-BE49-F238E27FC236}">
                <a16:creationId xmlns:a16="http://schemas.microsoft.com/office/drawing/2014/main" id="{22DFB48A-7A1D-4429-8079-722B5871EB82}"/>
              </a:ext>
            </a:extLst>
          </p:cNvPr>
          <p:cNvSpPr>
            <a:spLocks noGrp="1"/>
          </p:cNvSpPr>
          <p:nvPr>
            <p:ph sz="half" idx="2"/>
          </p:nvPr>
        </p:nvSpPr>
        <p:spPr/>
        <p:txBody>
          <a:bodyPr>
            <a:normAutofit fontScale="55000" lnSpcReduction="20000"/>
          </a:bodyPr>
          <a:lstStyle/>
          <a:p>
            <a:pPr algn="just">
              <a:buFont typeface="+mj-lt"/>
              <a:buAutoNum type="arabicPeriod" startAt="3"/>
            </a:pPr>
            <a:r>
              <a:rPr lang="es-MX" dirty="0"/>
              <a:t>Tratamiento de países con alta inflación:</a:t>
            </a:r>
          </a:p>
          <a:p>
            <a:pPr algn="just">
              <a:buFont typeface="Arial" panose="020B0604020202020204" pitchFamily="34" charset="0"/>
              <a:buChar char="•"/>
            </a:pPr>
            <a:r>
              <a:rPr lang="es-MX" dirty="0"/>
              <a:t>Países con inflación extrema pueden distorsionar el REER nominal.</a:t>
            </a:r>
          </a:p>
          <a:p>
            <a:pPr algn="just">
              <a:buFont typeface="Arial" panose="020B0604020202020204" pitchFamily="34" charset="0"/>
              <a:buChar char="•"/>
            </a:pPr>
            <a:r>
              <a:rPr lang="es-MX" dirty="0"/>
              <a:t>Ejemplo: México fue excluido de la canasta estrecha para evitar este problema.</a:t>
            </a:r>
          </a:p>
          <a:p>
            <a:pPr algn="just">
              <a:buFont typeface="Arial" panose="020B0604020202020204" pitchFamily="34" charset="0"/>
              <a:buChar char="•"/>
            </a:pPr>
            <a:r>
              <a:rPr lang="es-MX" dirty="0"/>
              <a:t>Los índices generales comienzan en 1994, cuando terminó la hiperinflación en países como Brasil y Turquía.</a:t>
            </a:r>
          </a:p>
          <a:p>
            <a:pPr algn="just">
              <a:buFont typeface="+mj-lt"/>
              <a:buAutoNum type="arabicPeriod" startAt="4"/>
            </a:pPr>
            <a:r>
              <a:rPr lang="es-MX" dirty="0"/>
              <a:t>Ponderaciones variables en el tiempo:</a:t>
            </a:r>
          </a:p>
          <a:p>
            <a:pPr algn="just">
              <a:buFont typeface="Arial" panose="020B0604020202020204" pitchFamily="34" charset="0"/>
              <a:buChar char="•"/>
            </a:pPr>
            <a:r>
              <a:rPr lang="es-MX" dirty="0"/>
              <a:t>Se implementan ponderaciones comerciales cambiantes por trienios (1993–95, 1996–98, etc.) para reflejar mejor los cambios en los patrones de comercio.</a:t>
            </a:r>
          </a:p>
          <a:p>
            <a:pPr algn="just">
              <a:buFont typeface="Arial" panose="020B0604020202020204" pitchFamily="34" charset="0"/>
              <a:buChar char="•"/>
            </a:pPr>
            <a:r>
              <a:rPr lang="es-MX" dirty="0"/>
              <a:t>Esto permite construir índices encadenados, más precisos y actualizados.</a:t>
            </a:r>
          </a:p>
          <a:p>
            <a:pPr algn="just">
              <a:buFont typeface="Arial" panose="020B0604020202020204" pitchFamily="34" charset="0"/>
              <a:buChar char="•"/>
            </a:pPr>
            <a:r>
              <a:rPr lang="es-MX" dirty="0"/>
              <a:t>Se aplica a índices amplios y estrechos (a partir de 1990).</a:t>
            </a:r>
          </a:p>
          <a:p>
            <a:pPr algn="just">
              <a:buFont typeface="Arial" panose="020B0604020202020204" pitchFamily="34" charset="0"/>
              <a:buChar char="•"/>
            </a:pPr>
            <a:r>
              <a:rPr lang="es-MX" dirty="0"/>
              <a:t>El uso de promedios móviles de tres años suaviza variaciones anuales extremas.</a:t>
            </a:r>
          </a:p>
          <a:p>
            <a:pPr algn="just">
              <a:buFont typeface="Arial" panose="020B0604020202020204" pitchFamily="34" charset="0"/>
              <a:buChar char="•"/>
            </a:pPr>
            <a:r>
              <a:rPr lang="es-MX" dirty="0"/>
              <a:t>Este método es usado también por bancos centrales como la Fed y el Banco de Inglaterra.</a:t>
            </a:r>
          </a:p>
          <a:p>
            <a:pPr marL="0" indent="0" algn="just">
              <a:buNone/>
            </a:pPr>
            <a:endParaRPr lang="es-MX" dirty="0"/>
          </a:p>
        </p:txBody>
      </p:sp>
      <p:sp>
        <p:nvSpPr>
          <p:cNvPr id="4" name="Título 3">
            <a:extLst>
              <a:ext uri="{FF2B5EF4-FFF2-40B4-BE49-F238E27FC236}">
                <a16:creationId xmlns:a16="http://schemas.microsoft.com/office/drawing/2014/main" id="{9F932EB2-8BDA-4B25-B5C7-D5979900933A}"/>
              </a:ext>
            </a:extLst>
          </p:cNvPr>
          <p:cNvSpPr>
            <a:spLocks noGrp="1"/>
          </p:cNvSpPr>
          <p:nvPr>
            <p:ph type="title"/>
          </p:nvPr>
        </p:nvSpPr>
        <p:spPr>
          <a:xfrm>
            <a:off x="4072396" y="0"/>
            <a:ext cx="3844008" cy="936104"/>
          </a:xfrm>
        </p:spPr>
        <p:txBody>
          <a:bodyPr/>
          <a:lstStyle/>
          <a:p>
            <a:pPr algn="ctr"/>
            <a:r>
              <a:rPr lang="es-MX" dirty="0"/>
              <a:t>METODOLOGÍA BPI </a:t>
            </a:r>
          </a:p>
        </p:txBody>
      </p:sp>
      <p:sp>
        <p:nvSpPr>
          <p:cNvPr id="6" name="Marcador de pie de página 2">
            <a:extLst>
              <a:ext uri="{FF2B5EF4-FFF2-40B4-BE49-F238E27FC236}">
                <a16:creationId xmlns:a16="http://schemas.microsoft.com/office/drawing/2014/main" id="{DD864056-6927-4C55-8828-18A55DC25E17}"/>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8270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A479921-DD2E-4DEB-8545-A802FE2FB3F7}"/>
              </a:ext>
            </a:extLst>
          </p:cNvPr>
          <p:cNvPicPr>
            <a:picLocks noChangeAspect="1"/>
          </p:cNvPicPr>
          <p:nvPr/>
        </p:nvPicPr>
        <p:blipFill rotWithShape="1">
          <a:blip r:embed="rId2"/>
          <a:srcRect l="979" t="23750" r="33463" b="16401"/>
          <a:stretch/>
        </p:blipFill>
        <p:spPr>
          <a:xfrm>
            <a:off x="407368" y="256002"/>
            <a:ext cx="11377264" cy="5842379"/>
          </a:xfrm>
          <a:prstGeom prst="rect">
            <a:avLst/>
          </a:prstGeom>
        </p:spPr>
      </p:pic>
      <p:sp>
        <p:nvSpPr>
          <p:cNvPr id="6" name="Marcador de pie de página 2">
            <a:extLst>
              <a:ext uri="{FF2B5EF4-FFF2-40B4-BE49-F238E27FC236}">
                <a16:creationId xmlns:a16="http://schemas.microsoft.com/office/drawing/2014/main" id="{89D0A851-8075-4448-9FD3-6AF2BBCBE7C0}"/>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33051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fontScale="85000" lnSpcReduction="10000"/>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Partiendo del punto de que consideramos la cesta de EER de la economía j y el peso que se le asigna a la economía i. Hay k mercados extranjeros y h productores extranjeros. La economía j comercia bilateralmente con i; además, las exportaciones de j compiten con las exportaciones de i y todas las demás exportaciones de h en k mercados.</a:t>
            </a: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i en importaciones es igual a las importaciones de la economía j desde la economía i entre las importaciones totales de la economía j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las importaciones capta la competencia entre i y otros exportadores hacia j. Cuanto más dependiente sea j de las importaciones de i, más fuertes serán los efectos de las variaciones en el tipo de cambio de i sobre la economía de j y, por lo tanto, i debería tener un mayor peso en la cesta del REER de j. En cierto sentido, el peso de las importaciones mide la importancia relativa entre las diferentes economías de las que j importa, y esto no depende del tamaño de los productores nacionales de j. Por lo tanto, el peso de importaciones toma la forma de una simple participación bilateral y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y</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subíndice j no entra en la ecuación.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Y subíndice j es el suministro doméstico de producción bruta manufacturera de la economía i.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MX" dirty="0"/>
          </a:p>
        </p:txBody>
      </p:sp>
      <p:pic>
        <p:nvPicPr>
          <p:cNvPr id="7" name="Imagen 6">
            <a:extLst>
              <a:ext uri="{FF2B5EF4-FFF2-40B4-BE49-F238E27FC236}">
                <a16:creationId xmlns:a16="http://schemas.microsoft.com/office/drawing/2014/main" id="{26F60BC1-7AC2-4997-A559-37B6851BEBB3}"/>
              </a:ext>
            </a:extLst>
          </p:cNvPr>
          <p:cNvPicPr/>
          <p:nvPr/>
        </p:nvPicPr>
        <p:blipFill rotWithShape="1">
          <a:blip r:embed="rId2"/>
          <a:srcRect l="6417" t="33074" r="67670" b="58484"/>
          <a:stretch/>
        </p:blipFill>
        <p:spPr bwMode="auto">
          <a:xfrm>
            <a:off x="1199456" y="434507"/>
            <a:ext cx="3653790" cy="669290"/>
          </a:xfrm>
          <a:prstGeom prst="rect">
            <a:avLst/>
          </a:prstGeom>
          <a:ln>
            <a:noFill/>
          </a:ln>
          <a:extLst>
            <a:ext uri="{53640926-AAD7-44D8-BBD7-CCE9431645EC}">
              <a14:shadowObscured xmlns:a14="http://schemas.microsoft.com/office/drawing/2010/main"/>
            </a:ext>
          </a:extLst>
        </p:spPr>
      </p:pic>
      <p:pic>
        <p:nvPicPr>
          <p:cNvPr id="11" name="Imagen 10">
            <a:extLst>
              <a:ext uri="{FF2B5EF4-FFF2-40B4-BE49-F238E27FC236}">
                <a16:creationId xmlns:a16="http://schemas.microsoft.com/office/drawing/2014/main" id="{D0038A53-BA0C-48B4-8CF3-E502CC1B047F}"/>
              </a:ext>
            </a:extLst>
          </p:cNvPr>
          <p:cNvPicPr>
            <a:picLocks noChangeAspect="1"/>
          </p:cNvPicPr>
          <p:nvPr/>
        </p:nvPicPr>
        <p:blipFill rotWithShape="1">
          <a:blip r:embed="rId3"/>
          <a:srcRect l="1569" t="59450" r="55906" b="26900"/>
          <a:stretch/>
        </p:blipFill>
        <p:spPr>
          <a:xfrm>
            <a:off x="6075766" y="431798"/>
            <a:ext cx="5184576" cy="936104"/>
          </a:xfrm>
          <a:prstGeom prst="rect">
            <a:avLst/>
          </a:prstGeom>
        </p:spPr>
      </p:pic>
      <p:sp>
        <p:nvSpPr>
          <p:cNvPr id="5" name="Marcador de pie de página 2">
            <a:extLst>
              <a:ext uri="{FF2B5EF4-FFF2-40B4-BE49-F238E27FC236}">
                <a16:creationId xmlns:a16="http://schemas.microsoft.com/office/drawing/2014/main" id="{47ED9BCA-6B1D-4EE5-B1F7-E74CCEFDC6EE}"/>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1089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la exportación está doblemente ponderado, y puede descomponerse en competencia directa de exportación y competencia en terceros mercados. El primer término en el lado derecho de la expresión mide la competencia directa entre las exportaciones de j hacia i y los fabricantes nacionales en el mercado de i.</a:t>
            </a: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primer paréntesis significa el peso que tiene i en las exportaciones de j, ya que se divide lo que se exporta de la economía j hacia i entre el total de las exportaciones de j. Es decir, de México hacia Estados Unidos (</a:t>
            </a:r>
            <a:r>
              <a:rPr lang="es-MX" sz="1800" dirty="0">
                <a:solidFill>
                  <a:srgbClr val="001D35"/>
                </a:solidFill>
                <a:effectLst/>
                <a:latin typeface="Times New Roman" panose="02020603050405020304" pitchFamily="18" charset="0"/>
                <a:ea typeface="Calibri" panose="020F0502020204030204" pitchFamily="34" charset="0"/>
                <a:cs typeface="Times New Roman" panose="02020603050405020304" pitchFamily="18" charset="0"/>
              </a:rPr>
              <a:t>42,072 millones</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/51,687 millones)*100=81.397%</a:t>
            </a: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MX" dirty="0"/>
          </a:p>
        </p:txBody>
      </p:sp>
      <p:pic>
        <p:nvPicPr>
          <p:cNvPr id="8" name="Imagen 7">
            <a:extLst>
              <a:ext uri="{FF2B5EF4-FFF2-40B4-BE49-F238E27FC236}">
                <a16:creationId xmlns:a16="http://schemas.microsoft.com/office/drawing/2014/main" id="{A16707BA-5629-4549-B908-C80492477245}"/>
              </a:ext>
            </a:extLst>
          </p:cNvPr>
          <p:cNvPicPr/>
          <p:nvPr/>
        </p:nvPicPr>
        <p:blipFill rotWithShape="1">
          <a:blip r:embed="rId2"/>
          <a:srcRect l="1101" t="40373" r="48298" b="45940"/>
          <a:stretch/>
        </p:blipFill>
        <p:spPr bwMode="auto">
          <a:xfrm>
            <a:off x="3425802" y="436939"/>
            <a:ext cx="5299928" cy="805815"/>
          </a:xfrm>
          <a:prstGeom prst="rect">
            <a:avLst/>
          </a:prstGeom>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E2F98A06-2B6E-4B71-92B1-F274C712D6EE}"/>
              </a:ext>
            </a:extLst>
          </p:cNvPr>
          <p:cNvPicPr/>
          <p:nvPr/>
        </p:nvPicPr>
        <p:blipFill rotWithShape="1">
          <a:blip r:embed="rId2"/>
          <a:srcRect l="20429" t="40373" r="71110" b="45940"/>
          <a:stretch/>
        </p:blipFill>
        <p:spPr bwMode="auto">
          <a:xfrm>
            <a:off x="5498465" y="2885440"/>
            <a:ext cx="1195070" cy="1087120"/>
          </a:xfrm>
          <a:prstGeom prst="rect">
            <a:avLst/>
          </a:prstGeom>
          <a:ln>
            <a:noFill/>
          </a:ln>
          <a:extLst>
            <a:ext uri="{53640926-AAD7-44D8-BBD7-CCE9431645EC}">
              <a14:shadowObscured xmlns:a14="http://schemas.microsoft.com/office/drawing/2010/main"/>
            </a:ext>
          </a:extLst>
        </p:spPr>
      </p:pic>
      <p:sp>
        <p:nvSpPr>
          <p:cNvPr id="5" name="Marcador de pie de página 2">
            <a:extLst>
              <a:ext uri="{FF2B5EF4-FFF2-40B4-BE49-F238E27FC236}">
                <a16:creationId xmlns:a16="http://schemas.microsoft.com/office/drawing/2014/main" id="{63DA14D3-539F-4B22-83F8-A197DF27AF49}"/>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23465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este paso el suministro nacional de producción bruta de manufactura de la economía i, es decir, la cantidad total de bienes manufacturados producidos (brutos) en la economía i que están disponibles a nivel nacional, se divide entre el mismo más la suma de las exportaciones de h (excluyendo j) hacia i.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endParaRPr lang="es-MX" sz="900" dirty="0">
              <a:solidFill>
                <a:srgbClr val="000000"/>
              </a:solidFill>
            </a:endParaRPr>
          </a:p>
        </p:txBody>
      </p:sp>
      <p:pic>
        <p:nvPicPr>
          <p:cNvPr id="6" name="Imagen 5">
            <a:extLst>
              <a:ext uri="{FF2B5EF4-FFF2-40B4-BE49-F238E27FC236}">
                <a16:creationId xmlns:a16="http://schemas.microsoft.com/office/drawing/2014/main" id="{6128982D-1A09-424A-A529-05B5D85CEA37}"/>
              </a:ext>
            </a:extLst>
          </p:cNvPr>
          <p:cNvPicPr/>
          <p:nvPr/>
        </p:nvPicPr>
        <p:blipFill rotWithShape="1">
          <a:blip r:embed="rId2"/>
          <a:srcRect l="28752" t="40373" r="63612" b="45940"/>
          <a:stretch/>
        </p:blipFill>
        <p:spPr bwMode="auto">
          <a:xfrm>
            <a:off x="5586181" y="496221"/>
            <a:ext cx="979170" cy="98679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FA1F83B3-A3DF-486F-8643-A4E86F201365}"/>
              </a:ext>
            </a:extLst>
          </p:cNvPr>
          <p:cNvPicPr/>
          <p:nvPr/>
        </p:nvPicPr>
        <p:blipFill rotWithShape="1">
          <a:blip r:embed="rId3"/>
          <a:srcRect l="23224" t="15738" r="5046" b="33833"/>
          <a:stretch/>
        </p:blipFill>
        <p:spPr bwMode="auto">
          <a:xfrm>
            <a:off x="4084002" y="2633662"/>
            <a:ext cx="4023995" cy="1590675"/>
          </a:xfrm>
          <a:prstGeom prst="rect">
            <a:avLst/>
          </a:prstGeom>
          <a:ln>
            <a:noFill/>
          </a:ln>
          <a:extLst>
            <a:ext uri="{53640926-AAD7-44D8-BBD7-CCE9431645EC}">
              <a14:shadowObscured xmlns:a14="http://schemas.microsoft.com/office/drawing/2010/main"/>
            </a:ext>
          </a:extLst>
        </p:spPr>
      </p:pic>
      <p:pic>
        <p:nvPicPr>
          <p:cNvPr id="10" name="Imagen 9">
            <a:extLst>
              <a:ext uri="{FF2B5EF4-FFF2-40B4-BE49-F238E27FC236}">
                <a16:creationId xmlns:a16="http://schemas.microsoft.com/office/drawing/2014/main" id="{2829E8A6-3A4E-4500-9649-F595F5436199}"/>
              </a:ext>
            </a:extLst>
          </p:cNvPr>
          <p:cNvPicPr/>
          <p:nvPr/>
        </p:nvPicPr>
        <p:blipFill rotWithShape="1">
          <a:blip r:embed="rId4"/>
          <a:srcRect l="21300" t="14372" r="20186" b="47068"/>
          <a:stretch/>
        </p:blipFill>
        <p:spPr bwMode="auto">
          <a:xfrm>
            <a:off x="4455476" y="4526718"/>
            <a:ext cx="3281045" cy="1216025"/>
          </a:xfrm>
          <a:prstGeom prst="rect">
            <a:avLst/>
          </a:prstGeom>
          <a:ln>
            <a:noFill/>
          </a:ln>
          <a:extLst>
            <a:ext uri="{53640926-AAD7-44D8-BBD7-CCE9431645EC}">
              <a14:shadowObscured xmlns:a14="http://schemas.microsoft.com/office/drawing/2010/main"/>
            </a:ext>
          </a:extLst>
        </p:spPr>
      </p:pic>
      <p:sp>
        <p:nvSpPr>
          <p:cNvPr id="8" name="Marcador de pie de página 2">
            <a:extLst>
              <a:ext uri="{FF2B5EF4-FFF2-40B4-BE49-F238E27FC236}">
                <a16:creationId xmlns:a16="http://schemas.microsoft.com/office/drawing/2014/main" id="{DBEA222E-9B67-4BF5-930B-2A72D04A077B}"/>
              </a:ext>
            </a:extLst>
          </p:cNvPr>
          <p:cNvSpPr txBox="1">
            <a:spLocks/>
          </p:cNvSpPr>
          <p:nvPr/>
        </p:nvSpPr>
        <p:spPr>
          <a:xfrm>
            <a:off x="119336" y="636421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05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207023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AF471FD-92C2-4372-848A-827568A64AFA}"/>
              </a:ext>
            </a:extLst>
          </p:cNvPr>
          <p:cNvSpPr>
            <a:spLocks noGrp="1"/>
          </p:cNvSpPr>
          <p:nvPr>
            <p:ph type="body" sz="quarter" idx="14"/>
          </p:nvPr>
        </p:nvSpPr>
        <p:spPr/>
        <p:txBody>
          <a:bodyPr>
            <a:normAutofit fontScale="55000" lnSpcReduction="20000"/>
          </a:bodyPr>
          <a:lstStyle/>
          <a:p>
            <a:r>
              <a:rPr lang="es-MX" dirty="0"/>
              <a:t>Banco Mundial</a:t>
            </a:r>
          </a:p>
          <a:p>
            <a:r>
              <a:rPr lang="es-MX" dirty="0"/>
              <a:t>Organización para la Cooperación y el Desarrollo Económico</a:t>
            </a:r>
          </a:p>
          <a:p>
            <a:r>
              <a:rPr lang="es-MX" dirty="0"/>
              <a:t>Banco Central Europeo</a:t>
            </a:r>
          </a:p>
        </p:txBody>
      </p:sp>
      <p:sp>
        <p:nvSpPr>
          <p:cNvPr id="3" name="Marcador de texto 2">
            <a:extLst>
              <a:ext uri="{FF2B5EF4-FFF2-40B4-BE49-F238E27FC236}">
                <a16:creationId xmlns:a16="http://schemas.microsoft.com/office/drawing/2014/main" id="{E19F6C77-32DF-4A04-9927-713D909A0AFE}"/>
              </a:ext>
            </a:extLst>
          </p:cNvPr>
          <p:cNvSpPr>
            <a:spLocks noGrp="1"/>
          </p:cNvSpPr>
          <p:nvPr>
            <p:ph type="body" sz="quarter" idx="15"/>
          </p:nvPr>
        </p:nvSpPr>
        <p:spPr/>
        <p:txBody>
          <a:bodyPr>
            <a:normAutofit fontScale="55000" lnSpcReduction="20000"/>
          </a:bodyPr>
          <a:lstStyle/>
          <a:p>
            <a:r>
              <a:rPr lang="es-MX" dirty="0">
                <a:solidFill>
                  <a:srgbClr val="182B47"/>
                </a:solidFill>
              </a:rPr>
              <a:t>Banco Central de Chile</a:t>
            </a:r>
          </a:p>
          <a:p>
            <a:r>
              <a:rPr lang="es-MX" dirty="0">
                <a:solidFill>
                  <a:srgbClr val="182B47"/>
                </a:solidFill>
              </a:rPr>
              <a:t>Comparación de las Metodologías para calcular el TCR</a:t>
            </a:r>
          </a:p>
          <a:p>
            <a:r>
              <a:rPr lang="es-MX" sz="2900" dirty="0">
                <a:solidFill>
                  <a:srgbClr val="182B47"/>
                </a:solidFill>
              </a:rPr>
              <a:t>Propuesta para medir el TCR en el Banco de México </a:t>
            </a:r>
          </a:p>
        </p:txBody>
      </p:sp>
      <p:sp>
        <p:nvSpPr>
          <p:cNvPr id="4" name="Marcador de texto 3">
            <a:extLst>
              <a:ext uri="{FF2B5EF4-FFF2-40B4-BE49-F238E27FC236}">
                <a16:creationId xmlns:a16="http://schemas.microsoft.com/office/drawing/2014/main" id="{8C9A6DF0-7306-4249-95AF-636017920838}"/>
              </a:ext>
            </a:extLst>
          </p:cNvPr>
          <p:cNvSpPr>
            <a:spLocks noGrp="1"/>
          </p:cNvSpPr>
          <p:nvPr>
            <p:ph type="body" sz="quarter" idx="17"/>
          </p:nvPr>
        </p:nvSpPr>
        <p:spPr/>
        <p:txBody>
          <a:bodyPr>
            <a:normAutofit fontScale="55000" lnSpcReduction="20000"/>
          </a:bodyPr>
          <a:lstStyle/>
          <a:p>
            <a:r>
              <a:rPr lang="es-MX" dirty="0">
                <a:solidFill>
                  <a:srgbClr val="182B47"/>
                </a:solidFill>
              </a:rPr>
              <a:t>Banco de México</a:t>
            </a:r>
          </a:p>
          <a:p>
            <a:r>
              <a:rPr lang="es-MX" dirty="0">
                <a:solidFill>
                  <a:srgbClr val="182B47"/>
                </a:solidFill>
              </a:rPr>
              <a:t>Fondo Monetario Internacional</a:t>
            </a:r>
          </a:p>
          <a:p>
            <a:r>
              <a:rPr lang="es-MX" dirty="0">
                <a:solidFill>
                  <a:srgbClr val="182B47"/>
                </a:solidFill>
              </a:rPr>
              <a:t>Banco de Pagos Internacionales </a:t>
            </a:r>
          </a:p>
        </p:txBody>
      </p:sp>
      <p:sp>
        <p:nvSpPr>
          <p:cNvPr id="5" name="Título 4">
            <a:extLst>
              <a:ext uri="{FF2B5EF4-FFF2-40B4-BE49-F238E27FC236}">
                <a16:creationId xmlns:a16="http://schemas.microsoft.com/office/drawing/2014/main" id="{9BC6847F-32D9-4796-9869-D248B5C6E085}"/>
              </a:ext>
            </a:extLst>
          </p:cNvPr>
          <p:cNvSpPr>
            <a:spLocks noGrp="1"/>
          </p:cNvSpPr>
          <p:nvPr>
            <p:ph type="title"/>
          </p:nvPr>
        </p:nvSpPr>
        <p:spPr/>
        <p:txBody>
          <a:bodyPr/>
          <a:lstStyle/>
          <a:p>
            <a:pPr algn="ctr"/>
            <a:r>
              <a:rPr lang="es-MX" sz="6600" dirty="0"/>
              <a:t>ÍNDICE</a:t>
            </a:r>
          </a:p>
        </p:txBody>
      </p:sp>
    </p:spTree>
    <p:extLst>
      <p:ext uri="{BB962C8B-B14F-4D97-AF65-F5344CB8AC3E}">
        <p14:creationId xmlns:p14="http://schemas.microsoft.com/office/powerpoint/2010/main" val="1410941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esta expresión se considera que todos los otros mercados k en los que i (EUA) y j (México) compiten entre sí: desde la perspectiva de j, si k es un mercado importante para las exportaciones de j (medido por el primer paréntesis) y/o las exportaciones de i representan una gran parte del mercado de k (medido por el segundo paréntesis) esto implicaría que i es un competidor más importante para j en los terceros mercados y como consecuencia debería tener un mayor peso en la cesta EER de j.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algn="just"/>
            <a:r>
              <a:rPr lang="es-MX" b="0" i="0" dirty="0">
                <a:solidFill>
                  <a:srgbClr val="1A1A1A"/>
                </a:solidFill>
                <a:effectLst/>
                <a:latin typeface="Times New Roman" panose="02020603050405020304" pitchFamily="18" charset="0"/>
                <a:cs typeface="Times New Roman" panose="02020603050405020304" pitchFamily="18" charset="0"/>
              </a:rPr>
              <a:t>El peso total se construye luego ponderando los pesos de importación y exportación con el tamaño relativo de las importaciones y exportaciones totales en el comercio total de j (expresión (3)). </a:t>
            </a:r>
            <a:endParaRPr lang="es-MX"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s-MX" dirty="0"/>
          </a:p>
        </p:txBody>
      </p:sp>
      <p:pic>
        <p:nvPicPr>
          <p:cNvPr id="8" name="Imagen 7">
            <a:extLst>
              <a:ext uri="{FF2B5EF4-FFF2-40B4-BE49-F238E27FC236}">
                <a16:creationId xmlns:a16="http://schemas.microsoft.com/office/drawing/2014/main" id="{DA3378AE-8D57-4F63-98E8-E462EAC52B79}"/>
              </a:ext>
            </a:extLst>
          </p:cNvPr>
          <p:cNvPicPr/>
          <p:nvPr/>
        </p:nvPicPr>
        <p:blipFill rotWithShape="1">
          <a:blip r:embed="rId2"/>
          <a:srcRect l="36387" t="40373" r="48298" b="45940"/>
          <a:stretch/>
        </p:blipFill>
        <p:spPr bwMode="auto">
          <a:xfrm>
            <a:off x="5280838" y="548680"/>
            <a:ext cx="1602740" cy="805815"/>
          </a:xfrm>
          <a:prstGeom prst="rect">
            <a:avLst/>
          </a:prstGeom>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A0981FD1-1A9D-4B23-9AF6-F62456883A5A}"/>
              </a:ext>
            </a:extLst>
          </p:cNvPr>
          <p:cNvPicPr>
            <a:picLocks noChangeAspect="1"/>
          </p:cNvPicPr>
          <p:nvPr/>
        </p:nvPicPr>
        <p:blipFill rotWithShape="1">
          <a:blip r:embed="rId3"/>
          <a:srcRect l="1569" t="37400" r="65356" b="55250"/>
          <a:stretch/>
        </p:blipFill>
        <p:spPr>
          <a:xfrm>
            <a:off x="4079776" y="3429000"/>
            <a:ext cx="4032448" cy="504056"/>
          </a:xfrm>
          <a:prstGeom prst="rect">
            <a:avLst/>
          </a:prstGeom>
        </p:spPr>
      </p:pic>
      <p:sp>
        <p:nvSpPr>
          <p:cNvPr id="6" name="Marcador de pie de página 2">
            <a:extLst>
              <a:ext uri="{FF2B5EF4-FFF2-40B4-BE49-F238E27FC236}">
                <a16:creationId xmlns:a16="http://schemas.microsoft.com/office/drawing/2014/main" id="{B2C1336D-8D39-488B-BE83-9BED3B0808BA}"/>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27745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Mundial</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89641"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El tipo de cambio real bilateral (TCR bilateral) es el más simple de los índices de tipo de cambio real. Compara los precios de una misma canasta de bienes entre dos países en una moneda común, y se usa para analizar relaciones económicas bilaterales. Fue ampliamente utilizado en estudios económicos por su simplicidad, especialmente antes del uso de computadoras avanzadas:</a:t>
                </a:r>
              </a:p>
              <a:p>
                <a:pPr algn="just">
                  <a:buClr>
                    <a:srgbClr val="182B47"/>
                  </a:buClr>
                </a:pPr>
                <a:endParaRPr lang="es-MX" sz="1700" dirty="0">
                  <a:solidFill>
                    <a:srgbClr val="182B47"/>
                  </a:solidFill>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𝑩𝑹𝑬</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𝒄</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𝒄</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𝑮𝒇</m:t>
                              </m:r>
                            </m:sub>
                          </m:sSub>
                        </m:num>
                        <m:den>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de tipo de cambio nominal definido como unidades de moneda nacional por una unidad de moneda extranjera</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𝐺𝑓</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𝐺𝑑</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Índices de precios general o agregado externo e interno, respectivamente</a:t>
                </a:r>
                <a:endParaRPr lang="es-MX" sz="1700" dirty="0">
                  <a:solidFill>
                    <a:srgbClr val="182B47"/>
                  </a:solidFill>
                  <a:effectLst/>
                  <a:ea typeface="Calibri" panose="020F0502020204030204" pitchFamily="34" charset="0"/>
                  <a:cs typeface="Times New Roman" panose="02020603050405020304" pitchFamily="18" charset="0"/>
                </a:endParaRPr>
              </a:p>
              <a:p>
                <a:pPr algn="just"/>
                <a:r>
                  <a:rPr lang="es-MX" sz="1700" dirty="0">
                    <a:solidFill>
                      <a:srgbClr val="182B47"/>
                    </a:solidFill>
                    <a:effectLst/>
                    <a:ea typeface="Calibri" panose="020F0502020204030204" pitchFamily="34" charset="0"/>
                  </a:rPr>
                  <a:t>El subíndice </a:t>
                </a: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oMath>
                </a14:m>
                <a:r>
                  <a:rPr lang="es-MX" sz="1700" dirty="0">
                    <a:solidFill>
                      <a:srgbClr val="182B47"/>
                    </a:solidFill>
                    <a:effectLst/>
                    <a:ea typeface="Times New Roman" panose="02020603050405020304" pitchFamily="18" charset="0"/>
                  </a:rPr>
                  <a:t> indica que el TCR se define en términos de moneda nacional, por lo tanto, una caída en el índice </a:t>
                </a: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𝐵𝑅𝐸</m:t>
                    </m:r>
                    <m:sSub>
                      <m:sSubPr>
                        <m:ctrlPr>
                          <a:rPr lang="es-MX" sz="1700" i="1">
                            <a:solidFill>
                              <a:srgbClr val="182B47"/>
                            </a:solidFill>
                            <a:effectLst/>
                            <a:latin typeface="Cambria Math" panose="020405030504060302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MX" sz="1700" dirty="0">
                    <a:solidFill>
                      <a:srgbClr val="182B47"/>
                    </a:solidFill>
                    <a:effectLst/>
                    <a:ea typeface="Times New Roman" panose="02020603050405020304" pitchFamily="18" charset="0"/>
                  </a:rPr>
                  <a:t> (que corresponde a una apreciación del tipo de cambio real) refleja un aumento en el índice de tipo de cambio real bilateral externo compara el precio o costo de los bienes y servicios nacionales con los de bienes y servicios extranjeros.</a:t>
                </a: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89641" y="772698"/>
                <a:ext cx="10972800" cy="5312604"/>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428164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Mundial</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3952" y="692696"/>
                <a:ext cx="5874960" cy="4744534"/>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400" b="1" dirty="0">
                  <a:solidFill>
                    <a:srgbClr val="182B47"/>
                  </a:solidFill>
                  <a:cs typeface="Calibri" panose="020F0502020204030204" pitchFamily="34" charset="0"/>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4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p>
                            <m:sSup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Sub>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m:t>
                                      </m:r>
                                      <m:r>
                                        <a:rPr lang="es-MX" sz="14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e>
                            <m:sup>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sup>
                          </m:s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e>
                      </m:nary>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4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𝑚</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Número de socios comerciales o competidores del país de origen</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𝛱</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Producto de los términos entre corchetes entre los m países</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𝜔</m:t>
                        </m:r>
                      </m:e>
                      <m:sub>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𝑖𝑑</m:t>
                        </m:r>
                      </m:sub>
                    </m:sSub>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Peso apropiado para cada país extranjero </a:t>
                </a: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d>
                      <m:dPr>
                        <m:ctrlP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=1, …</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𝑚</m:t>
                        </m:r>
                      </m:e>
                    </m:d>
                  </m:oMath>
                </a14:m>
                <a:r>
                  <a:rPr lang="es-MX" sz="1400" dirty="0">
                    <a:solidFill>
                      <a:srgbClr val="182B47"/>
                    </a:solidFill>
                    <a:effectLst/>
                    <a:ea typeface="Times New Roman" panose="02020603050405020304" pitchFamily="18" charset="0"/>
                    <a:cs typeface="Times New Roman" panose="02020603050405020304" pitchFamily="18" charset="0"/>
                  </a:rPr>
                  <a:t> y la suma de los precios debe ser igual a 1</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400" dirty="0">
                    <a:solidFill>
                      <a:srgbClr val="182B47"/>
                    </a:solidFill>
                    <a:effectLst/>
                    <a:ea typeface="Times New Roman" panose="02020603050405020304" pitchFamily="18" charset="0"/>
                    <a:cs typeface="Times New Roman" panose="02020603050405020304" pitchFamily="18" charset="0"/>
                  </a:rPr>
                  <a:t>Por lo tanto: </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e>
                      </m:nary>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400" dirty="0">
                    <a:solidFill>
                      <a:srgbClr val="182B47"/>
                    </a:solidFill>
                    <a:effectLst/>
                    <a:ea typeface="Calibri" panose="020F0502020204030204" pitchFamily="34" charset="0"/>
                    <a:cs typeface="Times New Roman" panose="02020603050405020304" pitchFamily="18" charset="0"/>
                  </a:rPr>
                  <a:t>La definición del TCER en términos de moneda extranjera se formula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𝒇𝒄</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p>
                            <m:sSup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𝒇𝒄𝒊</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𝑮𝒊</m:t>
                                      </m:r>
                                    </m:sub>
                                  </m:sSub>
                                </m:e>
                              </m:d>
                            </m:e>
                            <m:sup>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sup>
                          </m:s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e>
                      </m:nary>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sub>
                          </m:sSub>
                        </m:den>
                      </m:f>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400" i="1"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3952" y="692696"/>
                <a:ext cx="5874960" cy="4744534"/>
              </a:xfrm>
              <a:prstGeom prst="rect">
                <a:avLst/>
              </a:prstGeom>
              <a:blipFill>
                <a:blip r:embed="rId2"/>
                <a:stretch>
                  <a:fillRect l="-311" r="-311" b="-8226"/>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4750733-DDB3-4177-AB55-425D2EA4BFD1}"/>
              </a:ext>
            </a:extLst>
          </p:cNvPr>
          <p:cNvSpPr txBox="1"/>
          <p:nvPr/>
        </p:nvSpPr>
        <p:spPr>
          <a:xfrm>
            <a:off x="911424" y="1295285"/>
            <a:ext cx="4248472" cy="3754874"/>
          </a:xfrm>
          <a:prstGeom prst="rect">
            <a:avLst/>
          </a:prstGeom>
          <a:noFill/>
        </p:spPr>
        <p:txBody>
          <a:bodyPr wrap="square">
            <a:spAutoFit/>
          </a:bodyPr>
          <a:lstStyle/>
          <a:p>
            <a:pPr algn="just">
              <a:buClr>
                <a:srgbClr val="182B47"/>
              </a:buClr>
            </a:pPr>
            <a:r>
              <a:rPr lang="es-MX" sz="1700" dirty="0">
                <a:solidFill>
                  <a:srgbClr val="182B47"/>
                </a:solidFill>
              </a:rPr>
              <a:t>El </a:t>
            </a:r>
            <a:r>
              <a:rPr lang="es-MX" sz="1700" b="1" dirty="0">
                <a:solidFill>
                  <a:srgbClr val="182B47"/>
                </a:solidFill>
              </a:rPr>
              <a:t>Tipo de Cambio Real Multilateral (TCER) </a:t>
            </a:r>
            <a:r>
              <a:rPr lang="es-MX" sz="1700" dirty="0">
                <a:solidFill>
                  <a:srgbClr val="182B47"/>
                </a:solidFill>
              </a:rPr>
              <a:t>compara la moneda de un país con un promedio ponderado de varias monedas de socios comerciales, siendo más representativo globalmente que el tipo de cambio real bilateral (TCR bilateral), que solo considera dos países.</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Aunque el TCR bilateral es más simple y útil en ciertos análisis, el TCER es más adecuado para evaluar la competitividad frente a múltiples países. Se calcula en moneda nacional y refleja mejor el impacto de los movimientos cambiarios en contextos internacionales.</a:t>
            </a:r>
          </a:p>
        </p:txBody>
      </p:sp>
    </p:spTree>
    <p:extLst>
      <p:ext uri="{BB962C8B-B14F-4D97-AF65-F5344CB8AC3E}">
        <p14:creationId xmlns:p14="http://schemas.microsoft.com/office/powerpoint/2010/main" val="3714113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marL="285750" indent="-285750" algn="just">
              <a:buClr>
                <a:srgbClr val="182B47"/>
              </a:buClr>
              <a:buFont typeface="Arial" panose="020B0604020202020204" pitchFamily="34" charset="0"/>
              <a:buChar char="•"/>
            </a:pPr>
            <a:r>
              <a:rPr lang="es-MX" sz="1700" dirty="0">
                <a:solidFill>
                  <a:srgbClr val="182B47"/>
                </a:solidFill>
              </a:rPr>
              <a:t>El </a:t>
            </a:r>
            <a:r>
              <a:rPr lang="es-MX" sz="1700" b="1" dirty="0">
                <a:solidFill>
                  <a:srgbClr val="182B47"/>
                </a:solidFill>
              </a:rPr>
              <a:t>TCE real </a:t>
            </a:r>
            <a:r>
              <a:rPr lang="es-MX" sz="1700" dirty="0">
                <a:solidFill>
                  <a:srgbClr val="182B47"/>
                </a:solidFill>
              </a:rPr>
              <a:t>(real EER: REER) mide la </a:t>
            </a:r>
            <a:r>
              <a:rPr lang="es-MX" sz="1700" b="1" dirty="0">
                <a:solidFill>
                  <a:srgbClr val="182B47"/>
                </a:solidFill>
              </a:rPr>
              <a:t>competitividad internacional</a:t>
            </a:r>
            <a:r>
              <a:rPr lang="es-MX" sz="1700" dirty="0">
                <a:solidFill>
                  <a:srgbClr val="182B47"/>
                </a:solidFill>
              </a:rPr>
              <a:t> de precios y costes de la zona euro. </a:t>
            </a:r>
          </a:p>
          <a:p>
            <a:pPr algn="just">
              <a:buClr>
                <a:srgbClr val="182B47"/>
              </a:buClr>
            </a:pPr>
            <a:r>
              <a:rPr lang="es-MX" sz="1700" dirty="0">
                <a:solidFill>
                  <a:srgbClr val="182B47"/>
                </a:solidFill>
              </a:rPr>
              <a:t>El BCE lo calcula basándose en los siguientes </a:t>
            </a:r>
            <a:r>
              <a:rPr lang="es-MX" sz="1700" b="1" dirty="0">
                <a:solidFill>
                  <a:srgbClr val="182B47"/>
                </a:solidFill>
              </a:rPr>
              <a:t>deflactores</a:t>
            </a:r>
            <a:r>
              <a:rPr lang="es-MX" sz="1700" dirty="0">
                <a:solidFill>
                  <a:srgbClr val="182B47"/>
                </a:solidFill>
              </a:rPr>
              <a:t>, que miden la evolución de los precios y costes en la zona euro y en sus principales socios comerciales: índices de precios al consumo, índices de precios al productor, deflactores del PIB e índices de costes laborales unitarios; estos últimos reflejan la economía en su conjunto o solo el </a:t>
            </a:r>
            <a:r>
              <a:rPr lang="es-MX" sz="1700" u="sng" dirty="0">
                <a:solidFill>
                  <a:srgbClr val="182B47"/>
                </a:solidFill>
              </a:rPr>
              <a:t>sector manufacturero</a:t>
            </a:r>
            <a:r>
              <a:rPr lang="es-MX" sz="1700" dirty="0">
                <a:solidFill>
                  <a:srgbClr val="182B47"/>
                </a:solidFill>
              </a:rPr>
              <a:t>.</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Los </a:t>
            </a:r>
            <a:r>
              <a:rPr lang="es-MX" sz="1700" b="1" dirty="0">
                <a:solidFill>
                  <a:srgbClr val="182B47"/>
                </a:solidFill>
              </a:rPr>
              <a:t>índices</a:t>
            </a:r>
            <a:r>
              <a:rPr lang="es-MX" sz="1700" dirty="0">
                <a:solidFill>
                  <a:srgbClr val="182B47"/>
                </a:solidFill>
              </a:rPr>
              <a:t> </a:t>
            </a:r>
            <a:r>
              <a:rPr lang="es-MX" sz="1700" b="1" dirty="0">
                <a:solidFill>
                  <a:srgbClr val="182B47"/>
                </a:solidFill>
              </a:rPr>
              <a:t>EER</a:t>
            </a:r>
            <a:r>
              <a:rPr lang="es-MX" sz="1700" dirty="0">
                <a:solidFill>
                  <a:srgbClr val="182B47"/>
                </a:solidFill>
              </a:rPr>
              <a:t> nominales y </a:t>
            </a:r>
            <a:r>
              <a:rPr lang="es-MX" sz="1700" b="1" dirty="0">
                <a:solidFill>
                  <a:srgbClr val="182B47"/>
                </a:solidFill>
              </a:rPr>
              <a:t>reales</a:t>
            </a:r>
            <a:r>
              <a:rPr lang="es-MX" sz="1700" dirty="0">
                <a:solidFill>
                  <a:srgbClr val="182B47"/>
                </a:solidFill>
              </a:rPr>
              <a:t> se calculan actualmente con respecto a:</a:t>
            </a:r>
          </a:p>
          <a:p>
            <a:pPr lvl="1" algn="just">
              <a:buClr>
                <a:srgbClr val="182B47"/>
              </a:buClr>
            </a:pPr>
            <a:r>
              <a:rPr lang="es-MX" sz="1500" dirty="0">
                <a:solidFill>
                  <a:srgbClr val="182B47"/>
                </a:solidFill>
              </a:rPr>
              <a:t>• Un grupo reducido de </a:t>
            </a:r>
            <a:r>
              <a:rPr lang="es-MX" sz="1500" b="1" dirty="0">
                <a:solidFill>
                  <a:srgbClr val="182B47"/>
                </a:solidFill>
              </a:rPr>
              <a:t>12 países socios (EER-12)</a:t>
            </a:r>
            <a:r>
              <a:rPr lang="es-MX" sz="1500" dirty="0">
                <a:solidFill>
                  <a:srgbClr val="182B47"/>
                </a:solidFill>
              </a:rPr>
              <a:t>, que incluye a Australia, Canadá, Dinamarca, Hong Kong, Japón, Corea, Noruega, Singapur, Suecia, Suiza, Reino Unido y Estados Unidos; </a:t>
            </a:r>
          </a:p>
          <a:p>
            <a:pPr marL="1200150" lvl="2" indent="-285750" algn="just">
              <a:buClr>
                <a:srgbClr val="182B47"/>
              </a:buClr>
              <a:buFont typeface="Arial" panose="020B0604020202020204" pitchFamily="34" charset="0"/>
              <a:buChar char="•"/>
            </a:pPr>
            <a:r>
              <a:rPr lang="es-MX" sz="1100" dirty="0">
                <a:solidFill>
                  <a:srgbClr val="182B47"/>
                </a:solidFill>
              </a:rPr>
              <a:t>Países industriales desarrollados (principales socios comerciales)	</a:t>
            </a:r>
          </a:p>
          <a:p>
            <a:pPr lvl="1" algn="just">
              <a:buClr>
                <a:srgbClr val="182B47"/>
              </a:buClr>
            </a:pPr>
            <a:r>
              <a:rPr lang="es-MX" sz="1500" dirty="0">
                <a:solidFill>
                  <a:srgbClr val="182B47"/>
                </a:solidFill>
              </a:rPr>
              <a:t>• Un grupo de </a:t>
            </a:r>
            <a:r>
              <a:rPr lang="es-MX" sz="1500" b="1" dirty="0">
                <a:solidFill>
                  <a:srgbClr val="182B47"/>
                </a:solidFill>
              </a:rPr>
              <a:t>18 países socios (EER-18)</a:t>
            </a:r>
            <a:r>
              <a:rPr lang="es-MX" sz="1500" dirty="0">
                <a:solidFill>
                  <a:srgbClr val="182B47"/>
                </a:solidFill>
              </a:rPr>
              <a:t>, que comprende al EER-12 más Bulgaria, China, República Checa, Hungría, Polonia y Rumanía;</a:t>
            </a:r>
          </a:p>
          <a:p>
            <a:pPr marL="1200150" lvl="2" indent="-285750" algn="just">
              <a:buClr>
                <a:srgbClr val="182B47"/>
              </a:buClr>
              <a:buFont typeface="Arial" panose="020B0604020202020204" pitchFamily="34" charset="0"/>
              <a:buChar char="•"/>
            </a:pPr>
            <a:r>
              <a:rPr lang="es-MX" sz="1200" dirty="0">
                <a:solidFill>
                  <a:srgbClr val="182B47"/>
                </a:solidFill>
              </a:rPr>
              <a:t>Grupo ampliado con países emergentes importantes		</a:t>
            </a:r>
            <a:endParaRPr lang="es-MX" sz="1500" dirty="0">
              <a:solidFill>
                <a:srgbClr val="182B47"/>
              </a:solidFill>
            </a:endParaRPr>
          </a:p>
          <a:p>
            <a:pPr lvl="1" algn="just">
              <a:buClr>
                <a:srgbClr val="182B47"/>
              </a:buClr>
            </a:pPr>
            <a:r>
              <a:rPr lang="es-MX" sz="1500" dirty="0">
                <a:solidFill>
                  <a:srgbClr val="182B47"/>
                </a:solidFill>
              </a:rPr>
              <a:t>• Un grupo amplio de </a:t>
            </a:r>
            <a:r>
              <a:rPr lang="es-MX" sz="1500" b="1" dirty="0">
                <a:solidFill>
                  <a:srgbClr val="182B47"/>
                </a:solidFill>
              </a:rPr>
              <a:t>41 países socios (EER-41)</a:t>
            </a:r>
            <a:r>
              <a:rPr lang="es-MX" sz="1500" dirty="0">
                <a:solidFill>
                  <a:srgbClr val="182B47"/>
                </a:solidFill>
              </a:rPr>
              <a:t>, que abarca al EER-18 más Argelia, Argentina, Brasil, Chile, Colombia, Islandia, India, Indonesia, Israel, Malasia, </a:t>
            </a:r>
            <a:r>
              <a:rPr lang="es-MX" sz="1500" b="1" dirty="0">
                <a:solidFill>
                  <a:srgbClr val="0070C0"/>
                </a:solidFill>
              </a:rPr>
              <a:t>México</a:t>
            </a:r>
            <a:r>
              <a:rPr lang="es-MX" sz="1500" dirty="0">
                <a:solidFill>
                  <a:srgbClr val="182B47"/>
                </a:solidFill>
              </a:rPr>
              <a:t>, Marruecos, Nueva Zelanda, Perú, Filipinas, Rusia, Arabia Saudita, Sudáfrica, Taiwán, Tailandia, Turquía, Ucrania y Emiratos Árabes Unidos.</a:t>
            </a:r>
          </a:p>
          <a:p>
            <a:pPr marL="1200150" lvl="2" indent="-285750" algn="just">
              <a:buClr>
                <a:srgbClr val="182B47"/>
              </a:buClr>
              <a:buFont typeface="Arial" panose="020B0604020202020204" pitchFamily="34" charset="0"/>
              <a:buChar char="•"/>
            </a:pPr>
            <a:r>
              <a:rPr lang="es-MX" sz="1200" dirty="0">
                <a:solidFill>
                  <a:srgbClr val="182B47"/>
                </a:solidFill>
              </a:rPr>
              <a:t>Grupo aún más amplio, representando el comercio mundial</a:t>
            </a:r>
          </a:p>
          <a:p>
            <a:pPr lvl="1" algn="just">
              <a:buClr>
                <a:srgbClr val="182B47"/>
              </a:buClr>
            </a:pPr>
            <a:endParaRPr lang="es-MX" sz="1500" dirty="0">
              <a:solidFill>
                <a:srgbClr val="182B47"/>
              </a:solidFill>
            </a:endParaRP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p:txBody>
      </p:sp>
      <p:sp>
        <p:nvSpPr>
          <p:cNvPr id="8" name="Título 1">
            <a:extLst>
              <a:ext uri="{FF2B5EF4-FFF2-40B4-BE49-F238E27FC236}">
                <a16:creationId xmlns:a16="http://schemas.microsoft.com/office/drawing/2014/main" id="{0F25E9A2-A4B0-4291-890A-A2C53C05888D}"/>
              </a:ext>
            </a:extLst>
          </p:cNvPr>
          <p:cNvSpPr>
            <a:spLocks noGrp="1"/>
          </p:cNvSpPr>
          <p:nvPr>
            <p:ph type="ctrTitle"/>
          </p:nvPr>
        </p:nvSpPr>
        <p:spPr>
          <a:xfrm>
            <a:off x="914400" y="260648"/>
            <a:ext cx="10363200" cy="578494"/>
          </a:xfrm>
        </p:spPr>
        <p:txBody>
          <a:bodyPr/>
          <a:lstStyle/>
          <a:p>
            <a:r>
              <a:rPr lang="es-MX" sz="2800" dirty="0"/>
              <a:t>Metodología del TCR en el Banco Central Europeo (BCE)</a:t>
            </a:r>
            <a:endParaRPr lang="es-MX" dirty="0"/>
          </a:p>
        </p:txBody>
      </p:sp>
    </p:spTree>
    <p:extLst>
      <p:ext uri="{BB962C8B-B14F-4D97-AF65-F5344CB8AC3E}">
        <p14:creationId xmlns:p14="http://schemas.microsoft.com/office/powerpoint/2010/main" val="1056068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4453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Cálculo del tipo de cambio efectivo real:</a:t>
            </a:r>
          </a:p>
          <a:p>
            <a:pPr algn="just">
              <a:buClr>
                <a:srgbClr val="182B47"/>
              </a:buClr>
            </a:pPr>
            <a:r>
              <a:rPr lang="es-MX" sz="1700" dirty="0">
                <a:solidFill>
                  <a:srgbClr val="182B47"/>
                </a:solidFill>
              </a:rPr>
              <a:t>Se construye utilizando ponderaciones calculadas a partir de las participaciones en el comercio exterior de la zona euro en la manufactura, deflactados por los precios al productor (IPP) o el coste laboral unitario (CLU) del sector manufacturero, utilizan ponderaciones basadas únicamente en el </a:t>
            </a:r>
            <a:r>
              <a:rPr lang="es-MX" sz="1700" b="1" dirty="0">
                <a:solidFill>
                  <a:srgbClr val="182B47"/>
                </a:solidFill>
              </a:rPr>
              <a:t>comercio de bienes manufacturados </a:t>
            </a:r>
            <a:r>
              <a:rPr lang="es-MX" sz="1700" dirty="0">
                <a:solidFill>
                  <a:srgbClr val="182B47"/>
                </a:solidFill>
              </a:rPr>
              <a:t>(TCE nominal: bienes manufacturados y servicios). </a:t>
            </a:r>
          </a:p>
          <a:p>
            <a:pPr algn="just">
              <a:buClr>
                <a:srgbClr val="182B47"/>
              </a:buClr>
            </a:pPr>
            <a:endParaRPr lang="es-MX" sz="1700" dirty="0">
              <a:solidFill>
                <a:srgbClr val="182B47"/>
              </a:solidFill>
            </a:endParaRPr>
          </a:p>
          <a:p>
            <a:pPr marL="285750" indent="-285750" algn="just">
              <a:buClr>
                <a:srgbClr val="182B47"/>
              </a:buClr>
              <a:buFont typeface="Arial" panose="020B0604020202020204" pitchFamily="34" charset="0"/>
              <a:buChar char="•"/>
            </a:pPr>
            <a:r>
              <a:rPr lang="es-MX" sz="1700" dirty="0">
                <a:solidFill>
                  <a:srgbClr val="182B47"/>
                </a:solidFill>
              </a:rPr>
              <a:t>Las ponderaciones incorporan información de las exportaciones e importaciones entre la eurozona y sus socios comerciales. </a:t>
            </a:r>
          </a:p>
          <a:p>
            <a:pPr marL="742950" lvl="1" indent="-285750" algn="just">
              <a:buClr>
                <a:srgbClr val="182B47"/>
              </a:buClr>
              <a:buFont typeface="Arial" panose="020B0604020202020204" pitchFamily="34" charset="0"/>
              <a:buChar char="•"/>
            </a:pPr>
            <a:r>
              <a:rPr lang="es-MX" sz="1500" dirty="0">
                <a:solidFill>
                  <a:srgbClr val="182B47"/>
                </a:solidFill>
              </a:rPr>
              <a:t>Las ponderaciones de las </a:t>
            </a:r>
            <a:r>
              <a:rPr lang="es-MX" sz="1500" b="1" dirty="0">
                <a:solidFill>
                  <a:srgbClr val="182B47"/>
                </a:solidFill>
              </a:rPr>
              <a:t>importaciones </a:t>
            </a:r>
            <a:r>
              <a:rPr lang="es-MX" sz="1500" dirty="0">
                <a:solidFill>
                  <a:srgbClr val="182B47"/>
                </a:solidFill>
              </a:rPr>
              <a:t>son las participaciones simples de cada país socio en las importaciones totales. </a:t>
            </a:r>
          </a:p>
          <a:p>
            <a:pPr marL="742950" lvl="1" indent="-285750" algn="just">
              <a:buClr>
                <a:srgbClr val="182B47"/>
              </a:buClr>
              <a:buFont typeface="Arial" panose="020B0604020202020204" pitchFamily="34" charset="0"/>
              <a:buChar char="•"/>
            </a:pPr>
            <a:r>
              <a:rPr lang="es-MX" sz="1500" dirty="0">
                <a:solidFill>
                  <a:srgbClr val="182B47"/>
                </a:solidFill>
              </a:rPr>
              <a:t>Las </a:t>
            </a:r>
            <a:r>
              <a:rPr lang="es-MX" sz="1500" b="1" dirty="0">
                <a:solidFill>
                  <a:srgbClr val="182B47"/>
                </a:solidFill>
              </a:rPr>
              <a:t>exportaciones</a:t>
            </a:r>
            <a:r>
              <a:rPr lang="es-MX" sz="1500" dirty="0">
                <a:solidFill>
                  <a:srgbClr val="182B47"/>
                </a:solidFill>
              </a:rPr>
              <a:t> se ponderan dos veces para tener en cuenta los efectos de terceros mercados, es decir, para captar la competencia en los mercados exteriores tanto de los productores nacionales como de los exportadores de terceros países. </a:t>
            </a:r>
          </a:p>
          <a:p>
            <a:pPr marL="742950" lvl="1" indent="-285750" algn="just">
              <a:buClr>
                <a:srgbClr val="182B47"/>
              </a:buClr>
              <a:buFont typeface="Arial" panose="020B0604020202020204" pitchFamily="34" charset="0"/>
              <a:buChar char="•"/>
            </a:pPr>
            <a:r>
              <a:rPr lang="es-MX" sz="1500" dirty="0">
                <a:solidFill>
                  <a:srgbClr val="182B47"/>
                </a:solidFill>
              </a:rPr>
              <a:t>Las </a:t>
            </a:r>
            <a:r>
              <a:rPr lang="es-MX" sz="1500" b="1" dirty="0">
                <a:solidFill>
                  <a:srgbClr val="182B47"/>
                </a:solidFill>
              </a:rPr>
              <a:t>ponderaciones globales finales </a:t>
            </a:r>
            <a:r>
              <a:rPr lang="es-MX" sz="1500" dirty="0">
                <a:solidFill>
                  <a:srgbClr val="182B47"/>
                </a:solidFill>
              </a:rPr>
              <a:t>de cada país socio se obtienen como la media ponderada de las ponderaciones de las exportaciones y las importaciones.</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Conviene señalar previamente que los tipos de cambio efectivos (TCE) del euro son medias geométricas ponderadas de los tipos de cambio bilaterales del euro frente a las monedas de los principales socios comerciales de la eurozona. </a:t>
            </a:r>
          </a:p>
          <a:p>
            <a:pPr algn="just">
              <a:buClr>
                <a:srgbClr val="182B47"/>
              </a:buClr>
            </a:pPr>
            <a:endParaRPr lang="es-MX" sz="1700" dirty="0">
              <a:solidFill>
                <a:srgbClr val="182B47"/>
              </a:solidFill>
            </a:endParaRPr>
          </a:p>
        </p:txBody>
      </p:sp>
      <p:sp>
        <p:nvSpPr>
          <p:cNvPr id="8" name="Título 1">
            <a:extLst>
              <a:ext uri="{FF2B5EF4-FFF2-40B4-BE49-F238E27FC236}">
                <a16:creationId xmlns:a16="http://schemas.microsoft.com/office/drawing/2014/main" id="{0F25E9A2-A4B0-4291-890A-A2C53C05888D}"/>
              </a:ext>
            </a:extLst>
          </p:cNvPr>
          <p:cNvSpPr>
            <a:spLocks noGrp="1"/>
          </p:cNvSpPr>
          <p:nvPr>
            <p:ph type="ctrTitle"/>
          </p:nvPr>
        </p:nvSpPr>
        <p:spPr>
          <a:xfrm>
            <a:off x="914400" y="223206"/>
            <a:ext cx="10363200" cy="578494"/>
          </a:xfrm>
        </p:spPr>
        <p:txBody>
          <a:bodyPr/>
          <a:lstStyle/>
          <a:p>
            <a:r>
              <a:rPr lang="es-MX" sz="2800" dirty="0"/>
              <a:t>Metodología BCE</a:t>
            </a:r>
            <a:endParaRPr lang="es-MX" dirty="0"/>
          </a:p>
        </p:txBody>
      </p:sp>
    </p:spTree>
    <p:extLst>
      <p:ext uri="{BB962C8B-B14F-4D97-AF65-F5344CB8AC3E}">
        <p14:creationId xmlns:p14="http://schemas.microsoft.com/office/powerpoint/2010/main" val="404079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El TCE nominal (NEER) del euro se define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𝑵𝑬𝑬</m:t>
                      </m:r>
                      <m:sSup>
                        <m:sSupP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m:t>
                          </m:r>
                        </m:e>
                        <m:sup>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p>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limLoc m:val="undOv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m:t>
                              </m:r>
                            </m:e>
                            <m:sub>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sSup>
                            <m:sSupP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p>
                              <m:sSub>
                                <m:sSubP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e>
                                <m:sub>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sup>
                          </m:sSup>
                        </m:e>
                      </m:nary>
                    </m:oMath>
                  </m:oMathPara>
                </a14:m>
                <a:endParaRPr lang="es-MX" sz="16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 </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𝑁</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número de socios comerciales en el grupo de referencia</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600"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índice del tipo de cambio promedio de la moneda del socio comercial i frente al euro en un periodo t</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𝑤</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Sub>
                  </m:oMath>
                </a14:m>
                <a:r>
                  <a:rPr lang="es-MX" sz="1600" dirty="0">
                    <a:solidFill>
                      <a:srgbClr val="182B47"/>
                    </a:solidFill>
                    <a:effectLst/>
                    <a:latin typeface="+mj-lt"/>
                    <a:ea typeface="Yu Gothic" panose="020B0400000000000000" pitchFamily="34" charset="-128"/>
                    <a:cs typeface="Times New Roman" panose="02020603050405020304" pitchFamily="18" charset="0"/>
                  </a:rPr>
                  <a:t>= peso comercial asignado a la moneda del socio comercial i</a:t>
                </a:r>
                <a:endParaRPr lang="es-MX" sz="1700" dirty="0">
                  <a:solidFill>
                    <a:srgbClr val="182B47"/>
                  </a:solidFill>
                </a:endParaRPr>
              </a:p>
              <a:p>
                <a:pPr marL="742950" lvl="1" indent="-285750" algn="just">
                  <a:buClr>
                    <a:srgbClr val="182B47"/>
                  </a:buClr>
                  <a:buFont typeface="Arial" panose="020B0604020202020204" pitchFamily="34" charset="0"/>
                  <a:buChar char="•"/>
                </a:pPr>
                <a:r>
                  <a:rPr lang="es-MX" sz="1300" dirty="0">
                    <a:solidFill>
                      <a:srgbClr val="182B47"/>
                    </a:solidFill>
                  </a:rPr>
                  <a:t>Una variación positiva del índice indica un fortalecimiento del TCE del euro (apreciación euro), porque solo indica si resulta más o menos caro de media cambiar moneda extranjera a euros.</a:t>
                </a:r>
              </a:p>
              <a:p>
                <a:pPr marL="742950" lvl="1" indent="-285750" algn="just">
                  <a:buClr>
                    <a:srgbClr val="182B47"/>
                  </a:buClr>
                  <a:buFont typeface="Arial" panose="020B0604020202020204" pitchFamily="34" charset="0"/>
                  <a:buChar char="•"/>
                </a:pPr>
                <a:r>
                  <a:rPr lang="es-MX" sz="1300" dirty="0">
                    <a:solidFill>
                      <a:srgbClr val="182B47"/>
                    </a:solidFill>
                  </a:rPr>
                  <a:t>Al sumar los efectos de todas las monedas ponderadas, se observa que el euro se ha fortalecido en general.</a:t>
                </a:r>
              </a:p>
              <a:p>
                <a:pPr marL="742950" lvl="1" indent="-285750" algn="just">
                  <a:buClr>
                    <a:srgbClr val="182B47"/>
                  </a:buClr>
                  <a:buFont typeface="Arial" panose="020B0604020202020204" pitchFamily="34" charset="0"/>
                  <a:buChar char="•"/>
                </a:pPr>
                <a:r>
                  <a:rPr lang="es-MX" sz="1300" dirty="0">
                    <a:solidFill>
                      <a:srgbClr val="182B47"/>
                    </a:solidFill>
                  </a:rPr>
                  <a:t>Porque significa que el índice de la tasa de cambio promedio subió, por ello, se necesitan más de la moneda 𝑖 para obtener 1 euro. Esto implica que la moneda 𝑖 ha perdido valor y, por lo tanto, el euro se ha fortalecido frente a esa moneda.</a:t>
                </a: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Los </a:t>
                </a:r>
                <a:r>
                  <a:rPr lang="es-MX" sz="1700" b="1" dirty="0">
                    <a:solidFill>
                      <a:srgbClr val="182B47"/>
                    </a:solidFill>
                    <a:effectLst/>
                    <a:ea typeface="Calibri" panose="020F0502020204030204" pitchFamily="34" charset="0"/>
                    <a:cs typeface="Times New Roman" panose="02020603050405020304" pitchFamily="18" charset="0"/>
                  </a:rPr>
                  <a:t>pesos comerciales </a:t>
                </a:r>
                <a:r>
                  <a:rPr lang="es-MX" sz="1700" dirty="0">
                    <a:solidFill>
                      <a:srgbClr val="182B47"/>
                    </a:solidFill>
                    <a:effectLst/>
                    <a:ea typeface="Calibri" panose="020F0502020204030204" pitchFamily="34" charset="0"/>
                    <a:cs typeface="Times New Roman" panose="02020603050405020304" pitchFamily="18" charset="0"/>
                  </a:rPr>
                  <a:t>se calculan para periodos de </a:t>
                </a:r>
                <a:r>
                  <a:rPr lang="es-MX" sz="1700" b="1" dirty="0">
                    <a:solidFill>
                      <a:srgbClr val="0070C0"/>
                    </a:solidFill>
                    <a:effectLst/>
                    <a:ea typeface="Calibri" panose="020F0502020204030204" pitchFamily="34" charset="0"/>
                    <a:cs typeface="Times New Roman" panose="02020603050405020304" pitchFamily="18" charset="0"/>
                  </a:rPr>
                  <a:t>3 años no superpuestos</a:t>
                </a:r>
                <a:r>
                  <a:rPr lang="es-MX" sz="1700" dirty="0">
                    <a:solidFill>
                      <a:srgbClr val="182B47"/>
                    </a:solidFill>
                    <a:effectLst/>
                    <a:ea typeface="Calibri" panose="020F0502020204030204" pitchFamily="34" charset="0"/>
                    <a:cs typeface="Times New Roman" panose="02020603050405020304" pitchFamily="18" charset="0"/>
                  </a:rPr>
                  <a:t>. Esto implica que en la ecuación anterior, un socio comercial determinado no tiene un único peso comercial, sino diferentes pesos para cada uno de los periodos de tres años no superpuestos (1995-97, 1998-2000, 2001-03, 2004-06, 2007-09, 2010-12, 2013-15, 2016-18 y 2019-21). </a:t>
                </a:r>
              </a:p>
              <a:p>
                <a:pPr marL="971550" lvl="1" indent="-285750" algn="just">
                  <a:spcAft>
                    <a:spcPts val="800"/>
                  </a:spcAft>
                  <a:buFont typeface="Arial" panose="020B0604020202020204" pitchFamily="34" charset="0"/>
                  <a:buChar char="•"/>
                </a:pPr>
                <a:r>
                  <a:rPr lang="es-MX" sz="1300" dirty="0">
                    <a:solidFill>
                      <a:srgbClr val="182B47"/>
                    </a:solidFill>
                    <a:ea typeface="Calibri" panose="020F0502020204030204" pitchFamily="34" charset="0"/>
                    <a:cs typeface="Times New Roman" panose="02020603050405020304" pitchFamily="18" charset="0"/>
                  </a:rPr>
                  <a:t>E</a:t>
                </a:r>
                <a:r>
                  <a:rPr lang="es-MX" sz="1300" dirty="0">
                    <a:solidFill>
                      <a:srgbClr val="182B47"/>
                    </a:solidFill>
                    <a:effectLst/>
                    <a:ea typeface="Calibri" panose="020F0502020204030204" pitchFamily="34" charset="0"/>
                    <a:cs typeface="Times New Roman" panose="02020603050405020304" pitchFamily="18" charset="0"/>
                  </a:rPr>
                  <a:t>s lo mismo para REER.</a:t>
                </a: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33" t="-344"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1429557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El TCE reales (REER) del euro se calcula como medias geométricas ponderadas de los tipos de cambio bilaterales nominales deflactados utilizando diferentes indicadores de precios y costes relativos. </a:t>
                </a:r>
              </a:p>
              <a:p>
                <a:pPr marL="285750" indent="-285750" algn="just">
                  <a:buClr>
                    <a:srgbClr val="182B47"/>
                  </a:buClr>
                  <a:buFont typeface="Wingdings" panose="05000000000000000000" pitchFamily="2" charset="2"/>
                  <a:buChar char="§"/>
                </a:pPr>
                <a:r>
                  <a:rPr lang="es-MX" sz="1700" b="1" dirty="0">
                    <a:solidFill>
                      <a:srgbClr val="182B47"/>
                    </a:solidFill>
                  </a:rPr>
                  <a:t>El TCE real del euro se define como:</a:t>
                </a: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𝑹𝑬𝑬</m:t>
                      </m:r>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m:t>
                          </m:r>
                        </m:e>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limLoc m:val="undOv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num>
                            <m:den>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den>
                          </m:f>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p>
                              <m:sSub>
                                <m:sSub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sup>
                          </m:sSup>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𝑁</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número de socios comerciales en el grupo de referencia</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índice del tipo de cambio promedio de la moneda del socio comercial </a:t>
                </a:r>
                <a14:m>
                  <m:oMath xmlns:m="http://schemas.openxmlformats.org/officeDocument/2006/math">
                    <m:r>
                      <a:rPr lang="es-MX" sz="1600" b="0"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frente al euro en un periodo </a:t>
                </a: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oMath>
                </a14:m>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Sup>
                      <m:sSubSup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𝑑</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a:t>
                </a:r>
                <a14:m>
                  <m:oMath xmlns:m="http://schemas.openxmlformats.org/officeDocument/2006/math">
                    <m:sSubSup>
                      <m:sSubSup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𝑑</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oMath>
                </a14:m>
                <a:r>
                  <a:rPr lang="es-MX" sz="1600" dirty="0">
                    <a:solidFill>
                      <a:srgbClr val="182B47"/>
                    </a:solidFill>
                    <a:effectLst/>
                    <a:latin typeface="+mj-lt"/>
                    <a:ea typeface="Yu Gothic" panose="020B0400000000000000" pitchFamily="34" charset="-128"/>
                    <a:cs typeface="Times New Roman" panose="02020603050405020304" pitchFamily="18" charset="0"/>
                  </a:rPr>
                  <a:t>= son los deflactores para la zona del euro y el socio comercial </a:t>
                </a:r>
                <a14:m>
                  <m:oMath xmlns:m="http://schemas.openxmlformats.org/officeDocument/2006/math">
                    <m:r>
                      <a:rPr lang="es-MX" sz="1600" b="0"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oMath>
                </a14:m>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𝑤</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Sub>
                  </m:oMath>
                </a14:m>
                <a:r>
                  <a:rPr lang="es-MX" sz="1600" dirty="0">
                    <a:solidFill>
                      <a:srgbClr val="182B47"/>
                    </a:solidFill>
                    <a:effectLst/>
                    <a:latin typeface="+mj-lt"/>
                    <a:ea typeface="Yu Gothic" panose="020B0400000000000000" pitchFamily="34" charset="-128"/>
                    <a:cs typeface="Times New Roman" panose="02020603050405020304" pitchFamily="18" charset="0"/>
                  </a:rPr>
                  <a:t>= peso comercial asignado a la moneda del socio comercial </a:t>
                </a:r>
                <a14:m>
                  <m:oMath xmlns:m="http://schemas.openxmlformats.org/officeDocument/2006/math">
                    <m:r>
                      <a:rPr lang="es-MX" sz="1600" b="0"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oMath>
                </a14:m>
                <a:endParaRPr lang="es-MX" sz="1600" dirty="0">
                  <a:solidFill>
                    <a:srgbClr val="182B47"/>
                  </a:solidFill>
                  <a:latin typeface="+mj-lt"/>
                  <a:ea typeface="Calibri" panose="020F0502020204030204" pitchFamily="34" charset="0"/>
                  <a:cs typeface="Times New Roman" panose="02020603050405020304" pitchFamily="18" charset="0"/>
                </a:endParaRPr>
              </a:p>
              <a:p>
                <a:pPr algn="just">
                  <a:buClr>
                    <a:srgbClr val="182B47"/>
                  </a:buClr>
                </a:pPr>
                <a:r>
                  <a:rPr lang="es-MX" sz="1700" dirty="0">
                    <a:solidFill>
                      <a:srgbClr val="182B47"/>
                    </a:solidFill>
                  </a:rPr>
                  <a:t>El objetivo es seleccionar un indicador que tenga el vínculo más directo con la competitividad de precios o costos internacional. </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344"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3240340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Interpretación del índice:</a:t>
            </a:r>
          </a:p>
          <a:p>
            <a:pPr marL="285750" indent="-285750" algn="just">
              <a:buClr>
                <a:srgbClr val="182B47"/>
              </a:buClr>
              <a:buFont typeface="Arial" panose="020B0604020202020204" pitchFamily="34" charset="0"/>
              <a:buChar char="•"/>
            </a:pPr>
            <a:r>
              <a:rPr lang="es-MX" sz="1700" b="1" dirty="0">
                <a:solidFill>
                  <a:srgbClr val="0070C0"/>
                </a:solidFill>
              </a:rPr>
              <a:t>Si el TCE real (REER) sube: Apreciación real del euro.</a:t>
            </a:r>
          </a:p>
          <a:p>
            <a:pPr marL="742950" lvl="1" indent="-285750" algn="just">
              <a:buClr>
                <a:srgbClr val="182B47"/>
              </a:buClr>
              <a:buFont typeface="Arial" panose="020B0604020202020204" pitchFamily="34" charset="0"/>
              <a:buChar char="•"/>
            </a:pPr>
            <a:r>
              <a:rPr lang="es-MX" sz="1500" dirty="0">
                <a:solidFill>
                  <a:srgbClr val="182B47"/>
                </a:solidFill>
              </a:rPr>
              <a:t>La moneda nacional es más cara en términos reales.</a:t>
            </a:r>
          </a:p>
          <a:p>
            <a:pPr marL="742950" lvl="1" indent="-285750" algn="just">
              <a:buClr>
                <a:srgbClr val="182B47"/>
              </a:buClr>
              <a:buFont typeface="Arial" panose="020B0604020202020204" pitchFamily="34" charset="0"/>
              <a:buChar char="•"/>
            </a:pPr>
            <a:r>
              <a:rPr lang="es-MX" sz="1500" dirty="0">
                <a:solidFill>
                  <a:srgbClr val="182B47"/>
                </a:solidFill>
              </a:rPr>
              <a:t>Los precios en la eurozona han aumentado más que en los países socios.</a:t>
            </a:r>
          </a:p>
          <a:p>
            <a:pPr marL="1200150" lvl="2" indent="-285750" algn="just">
              <a:buClr>
                <a:srgbClr val="182B47"/>
              </a:buClr>
              <a:buFont typeface="Arial" panose="020B0604020202020204" pitchFamily="34" charset="0"/>
              <a:buChar char="•"/>
            </a:pPr>
            <a:r>
              <a:rPr lang="es-MX" sz="1500" dirty="0">
                <a:solidFill>
                  <a:srgbClr val="182B47"/>
                </a:solidFill>
              </a:rPr>
              <a:t>Se </a:t>
            </a:r>
            <a:r>
              <a:rPr lang="es-MX" sz="1500" b="1" dirty="0">
                <a:solidFill>
                  <a:srgbClr val="182B47"/>
                </a:solidFill>
              </a:rPr>
              <a:t>pierde competitividad </a:t>
            </a:r>
            <a:r>
              <a:rPr lang="es-MX" sz="1500" dirty="0">
                <a:solidFill>
                  <a:srgbClr val="182B47"/>
                </a:solidFill>
              </a:rPr>
              <a:t>externa porque exportar es más difícil (importar es más barato), debido a que los productos europeos son más caros que los de sus competidores.</a:t>
            </a:r>
            <a:endParaRPr lang="es-MX" sz="1300" dirty="0">
              <a:solidFill>
                <a:srgbClr val="182B47"/>
              </a:solidFill>
            </a:endParaRPr>
          </a:p>
          <a:p>
            <a:pPr marL="285750" indent="-285750" algn="just">
              <a:buClr>
                <a:srgbClr val="182B47"/>
              </a:buClr>
              <a:buFont typeface="Arial" panose="020B0604020202020204" pitchFamily="34" charset="0"/>
              <a:buChar char="•"/>
            </a:pPr>
            <a:r>
              <a:rPr lang="es-MX" sz="1700" b="1" dirty="0">
                <a:solidFill>
                  <a:srgbClr val="0070C0"/>
                </a:solidFill>
              </a:rPr>
              <a:t>Si el REER baja: Depreciación real del euro.</a:t>
            </a:r>
          </a:p>
          <a:p>
            <a:pPr marL="742950" lvl="1" indent="-285750" algn="just">
              <a:buClr>
                <a:srgbClr val="182B47"/>
              </a:buClr>
              <a:buFont typeface="Arial" panose="020B0604020202020204" pitchFamily="34" charset="0"/>
              <a:buChar char="•"/>
            </a:pPr>
            <a:r>
              <a:rPr lang="es-MX" sz="1500" dirty="0">
                <a:solidFill>
                  <a:srgbClr val="182B47"/>
                </a:solidFill>
              </a:rPr>
              <a:t>La moneda nacional es más barata en términos reales.</a:t>
            </a:r>
          </a:p>
          <a:p>
            <a:pPr marL="742950" lvl="1" indent="-285750" algn="just">
              <a:buClr>
                <a:srgbClr val="182B47"/>
              </a:buClr>
              <a:buFont typeface="Arial" panose="020B0604020202020204" pitchFamily="34" charset="0"/>
              <a:buChar char="•"/>
            </a:pPr>
            <a:r>
              <a:rPr lang="es-MX" sz="1500" dirty="0">
                <a:solidFill>
                  <a:srgbClr val="182B47"/>
                </a:solidFill>
              </a:rPr>
              <a:t>Los precios en la eurozona han subido menos que en los países socios.</a:t>
            </a:r>
          </a:p>
          <a:p>
            <a:pPr marL="1200150" lvl="2" indent="-285750" algn="just">
              <a:buClr>
                <a:srgbClr val="182B47"/>
              </a:buClr>
              <a:buFont typeface="Arial" panose="020B0604020202020204" pitchFamily="34" charset="0"/>
              <a:buChar char="•"/>
            </a:pPr>
            <a:r>
              <a:rPr lang="es-MX" sz="1500" dirty="0">
                <a:solidFill>
                  <a:srgbClr val="182B47"/>
                </a:solidFill>
              </a:rPr>
              <a:t>Se </a:t>
            </a:r>
            <a:r>
              <a:rPr lang="es-MX" sz="1500" b="1" dirty="0">
                <a:solidFill>
                  <a:srgbClr val="182B47"/>
                </a:solidFill>
              </a:rPr>
              <a:t>gana competitividad </a:t>
            </a:r>
            <a:r>
              <a:rPr lang="es-MX" sz="1500" dirty="0">
                <a:solidFill>
                  <a:srgbClr val="182B47"/>
                </a:solidFill>
              </a:rPr>
              <a:t>externa (exportar es más fácil, importar es más caro) porque los productos europeos son más baratos que los de sus competidores.</a:t>
            </a: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241684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Deflactor </a:t>
            </a:r>
          </a:p>
          <a:p>
            <a:pPr algn="just">
              <a:buClr>
                <a:srgbClr val="182B47"/>
              </a:buClr>
            </a:pPr>
            <a:r>
              <a:rPr lang="es-MX" sz="1700" dirty="0">
                <a:solidFill>
                  <a:srgbClr val="182B47"/>
                </a:solidFill>
              </a:rPr>
              <a:t>Los deflactores para REER son:</a:t>
            </a:r>
          </a:p>
          <a:p>
            <a:pPr marL="742950" lvl="1" indent="-285750" algn="just">
              <a:buClr>
                <a:srgbClr val="182B47"/>
              </a:buClr>
              <a:buFont typeface="Arial" panose="020B0604020202020204" pitchFamily="34" charset="0"/>
              <a:buChar char="•"/>
            </a:pPr>
            <a:r>
              <a:rPr lang="es-MX" sz="1500" dirty="0">
                <a:solidFill>
                  <a:srgbClr val="182B47"/>
                </a:solidFill>
              </a:rPr>
              <a:t>Índices de precios al consumidor (IPC)</a:t>
            </a:r>
          </a:p>
          <a:p>
            <a:pPr marL="742950" lvl="1" indent="-285750" algn="just">
              <a:buClr>
                <a:srgbClr val="182B47"/>
              </a:buClr>
              <a:buFont typeface="Arial" panose="020B0604020202020204" pitchFamily="34" charset="0"/>
              <a:buChar char="•"/>
            </a:pPr>
            <a:r>
              <a:rPr lang="es-MX" sz="1500" dirty="0">
                <a:solidFill>
                  <a:srgbClr val="182B47"/>
                </a:solidFill>
              </a:rPr>
              <a:t>Índices de precios al productor (IPP)</a:t>
            </a:r>
          </a:p>
          <a:p>
            <a:pPr marL="742950" lvl="1" indent="-285750" algn="just">
              <a:buClr>
                <a:srgbClr val="182B47"/>
              </a:buClr>
              <a:buFont typeface="Arial" panose="020B0604020202020204" pitchFamily="34" charset="0"/>
              <a:buChar char="•"/>
            </a:pPr>
            <a:r>
              <a:rPr lang="es-MX" sz="1500" dirty="0">
                <a:solidFill>
                  <a:srgbClr val="182B47"/>
                </a:solidFill>
              </a:rPr>
              <a:t>Deflactor del PIB</a:t>
            </a:r>
          </a:p>
          <a:p>
            <a:pPr marL="742950" lvl="1" indent="-285750" algn="just">
              <a:buClr>
                <a:srgbClr val="182B47"/>
              </a:buClr>
              <a:buFont typeface="Arial" panose="020B0604020202020204" pitchFamily="34" charset="0"/>
              <a:buChar char="•"/>
            </a:pPr>
            <a:r>
              <a:rPr lang="es-MX" sz="1500" dirty="0">
                <a:solidFill>
                  <a:srgbClr val="182B47"/>
                </a:solidFill>
              </a:rPr>
              <a:t>Costes laborales unitarios (ULC): para los EER reales, tanto el ULCT (para la economía total) como el ULCM (para el sector manufacturero).</a:t>
            </a:r>
          </a:p>
          <a:p>
            <a:pPr marL="285750" indent="-285750" algn="just">
              <a:buClr>
                <a:srgbClr val="182B47"/>
              </a:buClr>
              <a:buFont typeface="Arial" panose="020B0604020202020204" pitchFamily="34" charset="0"/>
              <a:buChar char="•"/>
            </a:pPr>
            <a:r>
              <a:rPr lang="es-MX" sz="1700" dirty="0">
                <a:solidFill>
                  <a:srgbClr val="182B47"/>
                </a:solidFill>
              </a:rPr>
              <a:t>Para calcular el REER </a:t>
            </a:r>
            <a:r>
              <a:rPr lang="es-MX" sz="1700" b="1" dirty="0">
                <a:solidFill>
                  <a:srgbClr val="182B47"/>
                </a:solidFill>
              </a:rPr>
              <a:t>trimestralmente de EER-18 y EER-12</a:t>
            </a:r>
            <a:r>
              <a:rPr lang="es-MX" sz="1700" dirty="0">
                <a:solidFill>
                  <a:srgbClr val="182B47"/>
                </a:solidFill>
              </a:rPr>
              <a:t>: costos laborales unitarios totales, costos laborales unitarios del sector manufacturero y deflactor del PIB. </a:t>
            </a:r>
          </a:p>
          <a:p>
            <a:pPr marL="285750" indent="-285750" algn="just">
              <a:buClr>
                <a:srgbClr val="182B47"/>
              </a:buClr>
              <a:buFont typeface="Arial" panose="020B0604020202020204" pitchFamily="34" charset="0"/>
              <a:buChar char="•"/>
            </a:pPr>
            <a:r>
              <a:rPr lang="es-MX" sz="1700" b="1" dirty="0">
                <a:solidFill>
                  <a:srgbClr val="182B47"/>
                </a:solidFill>
              </a:rPr>
              <a:t>Mensualmente de EER-18 y EER-12 </a:t>
            </a:r>
            <a:r>
              <a:rPr lang="es-MX" sz="1700" dirty="0">
                <a:solidFill>
                  <a:srgbClr val="182B47"/>
                </a:solidFill>
              </a:rPr>
              <a:t>se calcula con los índices de precios al productor y al consumidor. </a:t>
            </a:r>
          </a:p>
          <a:p>
            <a:pPr marL="285750" indent="-285750" algn="just">
              <a:buClr>
                <a:srgbClr val="182B47"/>
              </a:buClr>
              <a:buFont typeface="Arial" panose="020B0604020202020204" pitchFamily="34" charset="0"/>
              <a:buChar char="•"/>
            </a:pPr>
            <a:r>
              <a:rPr lang="es-MX" sz="1700" dirty="0">
                <a:solidFill>
                  <a:srgbClr val="182B47"/>
                </a:solidFill>
              </a:rPr>
              <a:t>Y la agrupación mayor, </a:t>
            </a:r>
            <a:r>
              <a:rPr lang="es-MX" sz="1700" b="1" dirty="0">
                <a:solidFill>
                  <a:srgbClr val="182B47"/>
                </a:solidFill>
              </a:rPr>
              <a:t>EER-41</a:t>
            </a:r>
            <a:r>
              <a:rPr lang="es-MX" sz="1700" dirty="0">
                <a:solidFill>
                  <a:srgbClr val="182B47"/>
                </a:solidFill>
              </a:rPr>
              <a:t>, dispone solo de índices de tipo de cambio deflactados con el IPC y con periodicidad mensual. </a:t>
            </a:r>
          </a:p>
          <a:p>
            <a:pPr marL="742950" lvl="1" indent="-285750" algn="just">
              <a:buClr>
                <a:srgbClr val="182B47"/>
              </a:buClr>
              <a:buFont typeface="Arial" panose="020B0604020202020204" pitchFamily="34" charset="0"/>
              <a:buChar char="•"/>
            </a:pPr>
            <a:r>
              <a:rPr lang="es-MX" sz="1500" dirty="0">
                <a:solidFill>
                  <a:srgbClr val="182B47"/>
                </a:solidFill>
              </a:rPr>
              <a:t>Esta restricción con relación a los otros dos grupos, se debe a que no todos los países del EER-40 cuentan con todos los deflactores, con la calidad y oportunidad necesaria para su uso.</a:t>
            </a:r>
          </a:p>
          <a:p>
            <a:pPr algn="just">
              <a:buClr>
                <a:srgbClr val="182B47"/>
              </a:buClr>
            </a:pPr>
            <a:endParaRPr lang="es-MX" sz="1700" dirty="0">
              <a:solidFill>
                <a:srgbClr val="182B47"/>
              </a:solidFill>
            </a:endParaRP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2108803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b="1" dirty="0">
                <a:solidFill>
                  <a:srgbClr val="182B47"/>
                </a:solidFill>
              </a:rPr>
              <a:t>Índice de precios al consumidor (IPC): </a:t>
            </a:r>
            <a:r>
              <a:rPr lang="es-MX" sz="1700" dirty="0">
                <a:solidFill>
                  <a:srgbClr val="182B47"/>
                </a:solidFill>
              </a:rPr>
              <a:t>Es el deflactor más utilizado porque tiene la ventaja de contar con datos oportunos, mensuales y amplios, así como con comparabilidad (definido de manera similar por muchos países, en particular entre las economías industriales). </a:t>
            </a:r>
          </a:p>
          <a:p>
            <a:pPr marL="742950" lvl="1" indent="-285750" algn="just">
              <a:buClr>
                <a:srgbClr val="182B47"/>
              </a:buClr>
              <a:buFont typeface="Arial" panose="020B0604020202020204" pitchFamily="34" charset="0"/>
              <a:buChar char="•"/>
            </a:pPr>
            <a:r>
              <a:rPr lang="es-MX" sz="1500" dirty="0">
                <a:solidFill>
                  <a:srgbClr val="182B47"/>
                </a:solidFill>
              </a:rPr>
              <a:t>El IPC no refleja todo el universo económico, sino solamente el consumo final de los hogares.</a:t>
            </a:r>
          </a:p>
          <a:p>
            <a:pPr marL="285750" indent="-285750" algn="just">
              <a:buClr>
                <a:srgbClr val="182B47"/>
              </a:buClr>
              <a:buFont typeface="Arial" panose="020B0604020202020204" pitchFamily="34" charset="0"/>
              <a:buChar char="•"/>
            </a:pPr>
            <a:r>
              <a:rPr lang="es-MX" sz="1700" b="1" dirty="0">
                <a:solidFill>
                  <a:srgbClr val="182B47"/>
                </a:solidFill>
              </a:rPr>
              <a:t>Índice de precios al productor (IPP): </a:t>
            </a:r>
            <a:r>
              <a:rPr lang="es-MX" sz="1700" dirty="0">
                <a:solidFill>
                  <a:srgbClr val="182B47"/>
                </a:solidFill>
              </a:rPr>
              <a:t>Al incluir productos industriales y bienes intermedios que pueden ser comercializados internacionalmente, excluyendo las ventas al por menor, se consideran un indicador razonable de los precios de los bienes comerciables. </a:t>
            </a:r>
          </a:p>
          <a:p>
            <a:pPr marL="742950" lvl="1" indent="-285750" algn="just">
              <a:buClr>
                <a:srgbClr val="182B47"/>
              </a:buClr>
              <a:buFont typeface="Arial" panose="020B0604020202020204" pitchFamily="34" charset="0"/>
              <a:buChar char="•"/>
            </a:pPr>
            <a:r>
              <a:rPr lang="es-MX" sz="1500" dirty="0">
                <a:solidFill>
                  <a:srgbClr val="182B47"/>
                </a:solidFill>
              </a:rPr>
              <a:t>Excluyen los precios de los servicios porque su composición y recopilación varían considerablemente entre países.</a:t>
            </a:r>
          </a:p>
          <a:p>
            <a:pPr marL="285750" indent="-285750" algn="just">
              <a:buClr>
                <a:srgbClr val="182B47"/>
              </a:buClr>
              <a:buFont typeface="Arial" panose="020B0604020202020204" pitchFamily="34" charset="0"/>
              <a:buChar char="•"/>
            </a:pPr>
            <a:r>
              <a:rPr lang="es-MX" sz="1700" b="1" dirty="0">
                <a:solidFill>
                  <a:srgbClr val="182B47"/>
                </a:solidFill>
              </a:rPr>
              <a:t>Deflactor del PIB (GDPD): </a:t>
            </a:r>
            <a:r>
              <a:rPr lang="es-MX" sz="1700" dirty="0">
                <a:solidFill>
                  <a:srgbClr val="182B47"/>
                </a:solidFill>
              </a:rPr>
              <a:t>También se centra en el lado de la producción de la economía, es comparable entre países y toma en cuenta los insumos en la producción de una empresa de otros sectores, incluidos los servicios. </a:t>
            </a:r>
          </a:p>
          <a:p>
            <a:pPr marL="742950" lvl="1" indent="-285750" algn="just">
              <a:buClr>
                <a:srgbClr val="182B47"/>
              </a:buClr>
              <a:buFont typeface="Arial" panose="020B0604020202020204" pitchFamily="34" charset="0"/>
              <a:buChar char="•"/>
            </a:pPr>
            <a:r>
              <a:rPr lang="es-MX" sz="1500" dirty="0">
                <a:solidFill>
                  <a:srgbClr val="182B47"/>
                </a:solidFill>
              </a:rPr>
              <a:t>Se publican con menor frecuencia (trimestral) en comparación con los </a:t>
            </a:r>
            <a:r>
              <a:rPr lang="es-MX" sz="1500" dirty="0" err="1">
                <a:solidFill>
                  <a:srgbClr val="182B47"/>
                </a:solidFill>
              </a:rPr>
              <a:t>IPCs</a:t>
            </a:r>
            <a:r>
              <a:rPr lang="es-MX" sz="1500" dirty="0">
                <a:solidFill>
                  <a:srgbClr val="182B47"/>
                </a:solidFill>
              </a:rPr>
              <a:t> y los </a:t>
            </a:r>
            <a:r>
              <a:rPr lang="es-MX" sz="1500" dirty="0" err="1">
                <a:solidFill>
                  <a:srgbClr val="182B47"/>
                </a:solidFill>
              </a:rPr>
              <a:t>IPPs</a:t>
            </a:r>
            <a:r>
              <a:rPr lang="es-MX" sz="1500" dirty="0">
                <a:solidFill>
                  <a:srgbClr val="182B47"/>
                </a:solidFill>
              </a:rPr>
              <a:t>.</a:t>
            </a:r>
          </a:p>
          <a:p>
            <a:pPr marL="285750" indent="-285750" algn="just">
              <a:buClr>
                <a:srgbClr val="182B47"/>
              </a:buClr>
              <a:buFont typeface="Arial" panose="020B0604020202020204" pitchFamily="34" charset="0"/>
              <a:buChar char="•"/>
            </a:pPr>
            <a:r>
              <a:rPr lang="es-MX" sz="1700" b="1" dirty="0">
                <a:solidFill>
                  <a:srgbClr val="182B47"/>
                </a:solidFill>
              </a:rPr>
              <a:t>Costos laborales unitarios en la economía total (ULCT) y los costos laborales unitarios en el sector manufacturero (ULCM): </a:t>
            </a:r>
            <a:r>
              <a:rPr lang="es-MX" sz="1700" dirty="0">
                <a:solidFill>
                  <a:srgbClr val="182B47"/>
                </a:solidFill>
              </a:rPr>
              <a:t>Al referirse a las medidas de costos, el ULCM a menudo se utiliza como un proxy para los costos laborales unitarios en el sector de bienes comerciables. Sin embargo, esta medida popular de competitividad puede ser un concepto demasiado estrecho ya que solo se enfoca en un cierto sector de la economía. El ULCT elude este problema, pero tiene la desventaja de que también refleja costos en bienes y servicios no comerciables. </a:t>
            </a:r>
          </a:p>
          <a:p>
            <a:pPr marL="742950" lvl="1" indent="-285750" algn="just">
              <a:buClr>
                <a:srgbClr val="182B47"/>
              </a:buClr>
              <a:buFont typeface="Arial" panose="020B0604020202020204" pitchFamily="34" charset="0"/>
              <a:buChar char="•"/>
            </a:pPr>
            <a:r>
              <a:rPr lang="es-MX" sz="1500" dirty="0">
                <a:solidFill>
                  <a:srgbClr val="182B47"/>
                </a:solidFill>
              </a:rPr>
              <a:t>Se publican con menos frecuencia (trimestralmente) que los </a:t>
            </a:r>
            <a:r>
              <a:rPr lang="es-MX" sz="1500" dirty="0" err="1">
                <a:solidFill>
                  <a:srgbClr val="182B47"/>
                </a:solidFill>
              </a:rPr>
              <a:t>IPCs</a:t>
            </a:r>
            <a:r>
              <a:rPr lang="es-MX" sz="1500" dirty="0">
                <a:solidFill>
                  <a:srgbClr val="182B47"/>
                </a:solidFill>
              </a:rPr>
              <a:t> y </a:t>
            </a:r>
            <a:r>
              <a:rPr lang="es-MX" sz="1500" dirty="0" err="1">
                <a:solidFill>
                  <a:srgbClr val="182B47"/>
                </a:solidFill>
              </a:rPr>
              <a:t>PPIs</a:t>
            </a:r>
            <a:r>
              <a:rPr lang="es-MX" sz="1500" dirty="0">
                <a:solidFill>
                  <a:srgbClr val="182B47"/>
                </a:solidFill>
              </a:rPr>
              <a:t>. </a:t>
            </a: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357684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30318-A5A7-47DD-A314-654002AF83F5}"/>
              </a:ext>
            </a:extLst>
          </p:cNvPr>
          <p:cNvSpPr>
            <a:spLocks noGrp="1"/>
          </p:cNvSpPr>
          <p:nvPr>
            <p:ph type="title"/>
          </p:nvPr>
        </p:nvSpPr>
        <p:spPr>
          <a:xfrm>
            <a:off x="3638076" y="718035"/>
            <a:ext cx="4851281" cy="1067905"/>
          </a:xfrm>
        </p:spPr>
        <p:txBody>
          <a:bodyPr/>
          <a:lstStyle/>
          <a:p>
            <a:pPr algn="ctr"/>
            <a:r>
              <a:rPr lang="es-MX" sz="6000" dirty="0"/>
              <a:t>Antecedentes</a:t>
            </a:r>
          </a:p>
        </p:txBody>
      </p:sp>
      <p:sp>
        <p:nvSpPr>
          <p:cNvPr id="4" name="Rectángulo 3">
            <a:extLst>
              <a:ext uri="{FF2B5EF4-FFF2-40B4-BE49-F238E27FC236}">
                <a16:creationId xmlns:a16="http://schemas.microsoft.com/office/drawing/2014/main" id="{AF81D150-7472-4C1C-9416-2EC2F2F2DC05}"/>
              </a:ext>
            </a:extLst>
          </p:cNvPr>
          <p:cNvSpPr/>
          <p:nvPr/>
        </p:nvSpPr>
        <p:spPr>
          <a:xfrm>
            <a:off x="88477" y="116632"/>
            <a:ext cx="11953328" cy="59766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D8172F62-7BD5-4465-B79F-CE380DE0D0E5}"/>
              </a:ext>
            </a:extLst>
          </p:cNvPr>
          <p:cNvSpPr txBox="1"/>
          <p:nvPr/>
        </p:nvSpPr>
        <p:spPr>
          <a:xfrm>
            <a:off x="1505107" y="2421032"/>
            <a:ext cx="9117221" cy="1754326"/>
          </a:xfrm>
          <a:prstGeom prst="rect">
            <a:avLst/>
          </a:prstGeom>
          <a:noFill/>
        </p:spPr>
        <p:txBody>
          <a:bodyPr wrap="square" rtlCol="0">
            <a:sp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De acuerdo con el </a:t>
            </a:r>
            <a:r>
              <a:rPr lang="es-MX" dirty="0">
                <a:latin typeface="Times New Roman" panose="02020603050405020304" pitchFamily="18" charset="0"/>
                <a:ea typeface="Calibri" panose="020F0502020204030204" pitchFamily="34" charset="0"/>
                <a:cs typeface="Times New Roman" panose="02020603050405020304" pitchFamily="18" charset="0"/>
              </a:rPr>
              <a:t>A</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rtículo 28° de la Constitución Política de los Estados Unidos Mexicanos (CPEUM) el Estado otorga el monopolio sobre la política monetaria, base </a:t>
            </a:r>
            <a:r>
              <a:rPr lang="es-MX" dirty="0">
                <a:latin typeface="Times New Roman" panose="02020603050405020304" pitchFamily="18" charset="0"/>
                <a:ea typeface="Calibri" panose="020F0502020204030204" pitchFamily="34" charset="0"/>
                <a:cs typeface="Times New Roman" panose="02020603050405020304" pitchFamily="18" charset="0"/>
              </a:rPr>
              <a:t>para la regulación del tipo de cambio a través del Banco de México. </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Conforme a lo establecido en la Ley Monetaria de los Estados Unidos Mexicanos, publicada el 27 de julio de 1931 en el Diario Oficial de la Federación, en su capítulo 1, artículo 8°, corresponde al Banco de México la facultad de determinar el tipo de cambio en el país. </a:t>
            </a:r>
            <a:endParaRPr lang="es-MX" sz="1700" dirty="0"/>
          </a:p>
        </p:txBody>
      </p:sp>
    </p:spTree>
    <p:extLst>
      <p:ext uri="{BB962C8B-B14F-4D97-AF65-F5344CB8AC3E}">
        <p14:creationId xmlns:p14="http://schemas.microsoft.com/office/powerpoint/2010/main" val="3410019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Ponderador </a:t>
            </a:r>
          </a:p>
          <a:p>
            <a:pPr algn="just">
              <a:buClr>
                <a:srgbClr val="182B47"/>
              </a:buClr>
            </a:pPr>
            <a:r>
              <a:rPr lang="es-MX" sz="1700" dirty="0">
                <a:solidFill>
                  <a:srgbClr val="182B47"/>
                </a:solidFill>
              </a:rPr>
              <a:t>La ponderación variable en el tiempo, consiste en tomar la ponderación de tres años consecutivos, sin que estos se solapen, y luego construir un índice para los años subsiguientes. Por ejemplo, la ponderación actual es 2008-2010 y se utilizará para construir los EER desde 2011 hasta que estén disponibles los datos comerciales de los siguientes tres años (2011-2013). </a:t>
            </a:r>
          </a:p>
          <a:p>
            <a:pPr marL="742950" lvl="1" indent="-285750" algn="just">
              <a:buClr>
                <a:srgbClr val="182B47"/>
              </a:buClr>
              <a:buFont typeface="Arial" panose="020B0604020202020204" pitchFamily="34" charset="0"/>
              <a:buChar char="•"/>
            </a:pPr>
            <a:r>
              <a:rPr lang="es-MX" sz="1500" dirty="0">
                <a:solidFill>
                  <a:srgbClr val="182B47"/>
                </a:solidFill>
              </a:rPr>
              <a:t>Ventaja: permite tener una mirada de mediano a largo plazo de los movimientos en los EER, a la vez que suaviza las eventuales oscilaciones comerciales que se pueden producir de un año a otro.</a:t>
            </a:r>
          </a:p>
          <a:p>
            <a:pPr marL="742950" lvl="1" indent="-285750" algn="just">
              <a:buClr>
                <a:srgbClr val="182B47"/>
              </a:buClr>
              <a:buFont typeface="Arial" panose="020B0604020202020204" pitchFamily="34" charset="0"/>
              <a:buChar char="•"/>
            </a:pPr>
            <a:endParaRPr lang="es-MX" sz="1500" dirty="0">
              <a:solidFill>
                <a:srgbClr val="182B47"/>
              </a:solidFill>
            </a:endParaRPr>
          </a:p>
          <a:p>
            <a:pPr algn="just">
              <a:buClr>
                <a:srgbClr val="182B47"/>
              </a:buClr>
            </a:pPr>
            <a:r>
              <a:rPr lang="es-MX" sz="1700" dirty="0">
                <a:solidFill>
                  <a:srgbClr val="182B47"/>
                </a:solidFill>
              </a:rPr>
              <a:t>Luego de obtenidos los ponderadores, estos entran en el cálculo de los EER, construidos como una media geométrica ponderada de tipos de cambios bilaterales. Por otro lado, el índice de precios que utiliza para la construcción del REER es el </a:t>
            </a:r>
            <a:r>
              <a:rPr lang="es-MX" sz="1700" b="1" dirty="0">
                <a:solidFill>
                  <a:srgbClr val="0070C0"/>
                </a:solidFill>
              </a:rPr>
              <a:t>IPC</a:t>
            </a:r>
            <a:r>
              <a:rPr lang="es-MX" sz="1700" dirty="0">
                <a:solidFill>
                  <a:srgbClr val="182B47"/>
                </a:solidFill>
              </a:rPr>
              <a:t> de los países en cuestión.</a:t>
            </a:r>
          </a:p>
          <a:p>
            <a:pPr marL="285750" indent="-285750" algn="just">
              <a:buClr>
                <a:srgbClr val="182B47"/>
              </a:buClr>
              <a:buFont typeface="Arial" panose="020B0604020202020204" pitchFamily="34" charset="0"/>
              <a:buChar char="•"/>
            </a:pPr>
            <a:r>
              <a:rPr lang="es-MX" sz="1500" dirty="0">
                <a:solidFill>
                  <a:srgbClr val="182B47"/>
                </a:solidFill>
              </a:rPr>
              <a:t>El BCE provee medidas de NEER y REER para la zona euro, así como para cada país contemplado. Para el NEER difunde datos diarios y mensuales para el REER.</a:t>
            </a:r>
          </a:p>
          <a:p>
            <a:pPr algn="just">
              <a:buClr>
                <a:srgbClr val="182B47"/>
              </a:buClr>
            </a:pPr>
            <a:endParaRPr lang="es-MX" sz="1700" dirty="0">
              <a:solidFill>
                <a:srgbClr val="182B47"/>
              </a:solidFill>
            </a:endParaRP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1175709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800" b="1" dirty="0">
                    <a:solidFill>
                      <a:srgbClr val="182B47"/>
                    </a:solidFill>
                  </a:rPr>
                  <a:t>Método de ponderación </a:t>
                </a:r>
              </a:p>
              <a:p>
                <a:pPr algn="just">
                  <a:buClr>
                    <a:srgbClr val="182B47"/>
                  </a:buClr>
                </a:pPr>
                <a:r>
                  <a:rPr lang="es-MX" sz="1700" dirty="0">
                    <a:solidFill>
                      <a:srgbClr val="182B47"/>
                    </a:solidFill>
                  </a:rPr>
                  <a:t>El esquema de ponderación combina información sobre las importaciones y exportaciones, para las cuales se crean inicialmente pesos separados, siguiendo diferentes métodos. </a:t>
                </a:r>
              </a:p>
              <a:p>
                <a:pPr marL="342900" indent="-342900" algn="just">
                  <a:buClr>
                    <a:srgbClr val="182B47"/>
                  </a:buClr>
                  <a:buFont typeface="+mj-lt"/>
                  <a:buAutoNum type="arabicPeriod"/>
                </a:pPr>
                <a:r>
                  <a:rPr lang="es-MX" sz="1700" dirty="0">
                    <a:solidFill>
                      <a:srgbClr val="182B47"/>
                    </a:solidFill>
                  </a:rPr>
                  <a:t>Se utilizara la perspectiva de la zona del euro a lo largo de la descripción que se detalla a continuación (es decir, el cálculo se presenta para los pesos comerciales requeridos para los EER del euro), pero se utiliza el mismo enfoque para todos los países (es decir, para los pesos comerciales requeridos para sus respectivos EER). </a:t>
                </a:r>
              </a:p>
              <a:p>
                <a:pPr marL="342900" indent="-342900" algn="just">
                  <a:buClr>
                    <a:srgbClr val="182B47"/>
                  </a:buClr>
                  <a:buFont typeface="+mj-lt"/>
                  <a:buAutoNum type="arabicPeriod"/>
                </a:pPr>
                <a:r>
                  <a:rPr lang="es-MX" sz="1700" dirty="0">
                    <a:solidFill>
                      <a:srgbClr val="182B47"/>
                    </a:solidFill>
                  </a:rPr>
                  <a:t>Se utiliza el amplio grupo de socios comerciales (EER-41) como referencia, ya que los pesos de los dos grupos más reducidos de países socios (EER-12 y EER-18) se obtienen simplemente </a:t>
                </a:r>
                <a:r>
                  <a:rPr lang="es-MX" sz="1700" dirty="0" err="1">
                    <a:solidFill>
                      <a:srgbClr val="182B47"/>
                    </a:solidFill>
                  </a:rPr>
                  <a:t>reescalando</a:t>
                </a:r>
                <a:r>
                  <a:rPr lang="es-MX" sz="1700" dirty="0">
                    <a:solidFill>
                      <a:srgbClr val="182B47"/>
                    </a:solidFill>
                  </a:rPr>
                  <a:t> los indicadores generados para el grupo amplio.</a:t>
                </a:r>
              </a:p>
              <a:p>
                <a:pPr algn="just">
                  <a:buClr>
                    <a:srgbClr val="182B47"/>
                  </a:buClr>
                </a:pPr>
                <a:endParaRPr lang="es-MX" sz="1700" dirty="0">
                  <a:solidFill>
                    <a:srgbClr val="182B47"/>
                  </a:solidFill>
                </a:endParaRPr>
              </a:p>
              <a:p>
                <a:pPr marL="285750" indent="-285750" algn="just">
                  <a:buClr>
                    <a:srgbClr val="182B47"/>
                  </a:buClr>
                  <a:buFont typeface="Arial" panose="020B0604020202020204" pitchFamily="34" charset="0"/>
                  <a:buChar char="•"/>
                </a:pPr>
                <a:r>
                  <a:rPr lang="es-MX" sz="1800" b="1" dirty="0">
                    <a:solidFill>
                      <a:srgbClr val="0070C0"/>
                    </a:solidFill>
                  </a:rPr>
                  <a:t>Los pesos de importación </a:t>
                </a:r>
                <a:r>
                  <a:rPr lang="es-MX" sz="1800" dirty="0">
                    <a:solidFill>
                      <a:srgbClr val="182B47"/>
                    </a:solidFill>
                  </a:rPr>
                  <a:t>se calculan como participaciones simples de las importaciones de la zona euro de un amplio grupo de socios comerciales (es decir, excluyendo el resto del mundo). </a:t>
                </a:r>
              </a:p>
              <a:p>
                <a:pPr marL="742950" lvl="1" indent="-285750" algn="just">
                  <a:buClr>
                    <a:srgbClr val="182B47"/>
                  </a:buClr>
                  <a:buFont typeface="Arial" panose="020B0604020202020204" pitchFamily="34" charset="0"/>
                  <a:buChar char="•"/>
                </a:pPr>
                <a:r>
                  <a:rPr lang="es-MX" sz="1500" dirty="0">
                    <a:solidFill>
                      <a:srgbClr val="182B47"/>
                    </a:solidFill>
                  </a:rPr>
                  <a:t>En el caso del comercio manufacturero, el peso de importación de cada país socio i se puede expresar de la siguiente manera:</a:t>
                </a:r>
              </a:p>
              <a:p>
                <a:pPr algn="just">
                  <a:buClr>
                    <a:srgbClr val="182B47"/>
                  </a:buClr>
                </a:pPr>
                <a14:m>
                  <m:oMathPara xmlns:m="http://schemas.openxmlformats.org/officeDocument/2006/math">
                    <m:oMathParaPr>
                      <m:jc m:val="centerGroup"/>
                    </m:oMathParaPr>
                    <m:oMath xmlns:m="http://schemas.openxmlformats.org/officeDocument/2006/math">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𝑾</m:t>
                              </m:r>
                            </m:e>
                            <m:sub>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e>
                        <m:sup>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b>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Sub>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num>
                        <m:den>
                          <m:nary>
                            <m:naryPr>
                              <m:chr m:val="∑"/>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m:rPr>
                                  <m:brk m:alnAt="23"/>
                                </m:r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𝒌</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b>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𝒌</m:t>
                                      </m:r>
                                    </m:sub>
                                  </m:sSub>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e>
                          </m:nary>
                        </m:den>
                      </m:f>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oMath>
                  </m:oMathPara>
                </a14:m>
                <a:endParaRPr lang="es-MX" sz="20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latin typeface="+mj-lt"/>
                    <a:ea typeface="Yu Gothic" panose="020B0400000000000000" pitchFamily="34" charset="-128"/>
                    <a:cs typeface="Times New Roman" panose="02020603050405020304" pitchFamily="18" charset="0"/>
                  </a:rPr>
                  <a:t>Donde:</a:t>
                </a:r>
                <a:endParaRPr lang="es-MX" sz="17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p>
                      <m:sSupPr>
                        <m:ctrlPr>
                          <a:rPr lang="es-MX" sz="17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7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𝑚</m:t>
                            </m:r>
                          </m:e>
                          <m:sub>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𝑖</m:t>
                            </m:r>
                          </m:sub>
                        </m:sSub>
                      </m:e>
                      <m:sup>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𝑀𝑎𝑛</m:t>
                        </m:r>
                      </m:sup>
                    </m:sSup>
                  </m:oMath>
                </a14:m>
                <a:r>
                  <a:rPr lang="es-MX" sz="1700" dirty="0">
                    <a:solidFill>
                      <a:srgbClr val="182B47"/>
                    </a:solidFill>
                    <a:effectLst/>
                    <a:latin typeface="+mj-lt"/>
                    <a:ea typeface="Yu Gothic" panose="020B0400000000000000" pitchFamily="34" charset="-128"/>
                    <a:cs typeface="Times New Roman" panose="02020603050405020304" pitchFamily="18" charset="0"/>
                  </a:rPr>
                  <a:t>, </a:t>
                </a:r>
                <a14:m>
                  <m:oMath xmlns:m="http://schemas.openxmlformats.org/officeDocument/2006/math">
                    <m:sSup>
                      <m:sSupPr>
                        <m:ctrlPr>
                          <a:rPr lang="es-MX" sz="17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7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𝑚</m:t>
                            </m:r>
                          </m:e>
                          <m:sub>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𝑘</m:t>
                            </m:r>
                          </m:sub>
                        </m:sSub>
                      </m:e>
                      <m:sup>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𝑀𝑎𝑛</m:t>
                        </m:r>
                      </m:sup>
                    </m:sSup>
                    <m:r>
                      <a:rPr lang="es-MX" sz="17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 </m:t>
                    </m:r>
                  </m:oMath>
                </a14:m>
                <a:r>
                  <a:rPr lang="es-MX" sz="1700" dirty="0">
                    <a:solidFill>
                      <a:srgbClr val="182B47"/>
                    </a:solidFill>
                    <a:effectLst/>
                    <a:latin typeface="+mj-lt"/>
                    <a:ea typeface="Yu Gothic" panose="020B0400000000000000" pitchFamily="34" charset="-128"/>
                    <a:cs typeface="Times New Roman" panose="02020603050405020304" pitchFamily="18" charset="0"/>
                  </a:rPr>
                  <a:t>= F</a:t>
                </a:r>
                <a:r>
                  <a:rPr lang="es-MX" sz="1700" dirty="0">
                    <a:solidFill>
                      <a:srgbClr val="182B47"/>
                    </a:solidFill>
                    <a:latin typeface="+mj-lt"/>
                  </a:rPr>
                  <a:t>lujos brutos de importación del comercio manufacturero en la zona euro desde el país i y k respectivamente durante el periodo de referencia </a:t>
                </a:r>
              </a:p>
              <a:p>
                <a:pPr marL="228600" algn="just">
                  <a:spcAft>
                    <a:spcPts val="800"/>
                  </a:spcAft>
                </a:pPr>
                <a:r>
                  <a:rPr lang="es-MX" sz="1700" dirty="0">
                    <a:solidFill>
                      <a:srgbClr val="182B47"/>
                    </a:solidFill>
                    <a:latin typeface="+mj-lt"/>
                  </a:rPr>
                  <a:t>𝑁 = número de países en el grupo más grande de socios comerciales. </a:t>
                </a:r>
              </a:p>
              <a:p>
                <a:pPr marL="685800" lvl="1" algn="just">
                  <a:spcAft>
                    <a:spcPts val="800"/>
                  </a:spcAft>
                </a:pPr>
                <a:r>
                  <a:rPr lang="es-MX" sz="1500" dirty="0">
                    <a:solidFill>
                      <a:srgbClr val="182B47"/>
                    </a:solidFill>
                  </a:rPr>
                  <a:t>En el ejemplo, esto da como resultado 1,120 / (1,120 + 480) = 70% para el país A y 480 / (1,120 + 480) = 30% para el país B.</a:t>
                </a:r>
              </a:p>
              <a:p>
                <a:pPr marL="742950" lvl="1" indent="-285750" algn="just">
                  <a:buClr>
                    <a:srgbClr val="182B47"/>
                  </a:buClr>
                  <a:buFont typeface="Arial" panose="020B0604020202020204" pitchFamily="34" charset="0"/>
                  <a:buChar char="•"/>
                </a:pPr>
                <a:endParaRPr lang="es-MX" sz="15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33" t="-803"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dirty="0"/>
              <a:t>Metodología BCE</a:t>
            </a:r>
          </a:p>
        </p:txBody>
      </p:sp>
    </p:spTree>
    <p:extLst>
      <p:ext uri="{BB962C8B-B14F-4D97-AF65-F5344CB8AC3E}">
        <p14:creationId xmlns:p14="http://schemas.microsoft.com/office/powerpoint/2010/main" val="1039776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F328CF4-CF2A-4F46-B7BF-36318CBBA351}"/>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pic>
        <p:nvPicPr>
          <p:cNvPr id="4" name="Imagen 3">
            <a:extLst>
              <a:ext uri="{FF2B5EF4-FFF2-40B4-BE49-F238E27FC236}">
                <a16:creationId xmlns:a16="http://schemas.microsoft.com/office/drawing/2014/main" id="{BAEA5F6E-6148-4631-809A-9D8D3F4F711C}"/>
              </a:ext>
            </a:extLst>
          </p:cNvPr>
          <p:cNvPicPr/>
          <p:nvPr/>
        </p:nvPicPr>
        <p:blipFill>
          <a:blip r:embed="rId2"/>
          <a:stretch>
            <a:fillRect/>
          </a:stretch>
        </p:blipFill>
        <p:spPr>
          <a:xfrm>
            <a:off x="328911" y="1340768"/>
            <a:ext cx="5612130" cy="3959225"/>
          </a:xfrm>
          <a:prstGeom prst="rect">
            <a:avLst/>
          </a:prstGeom>
        </p:spPr>
      </p:pic>
      <p:pic>
        <p:nvPicPr>
          <p:cNvPr id="5" name="Imagen 4">
            <a:extLst>
              <a:ext uri="{FF2B5EF4-FFF2-40B4-BE49-F238E27FC236}">
                <a16:creationId xmlns:a16="http://schemas.microsoft.com/office/drawing/2014/main" id="{76AFFF25-F46D-41DF-BF60-E32679B6AE3F}"/>
              </a:ext>
            </a:extLst>
          </p:cNvPr>
          <p:cNvPicPr/>
          <p:nvPr/>
        </p:nvPicPr>
        <p:blipFill rotWithShape="1">
          <a:blip r:embed="rId3"/>
          <a:srcRect b="2196"/>
          <a:stretch/>
        </p:blipFill>
        <p:spPr>
          <a:xfrm>
            <a:off x="6250961" y="1340768"/>
            <a:ext cx="5612130" cy="4024195"/>
          </a:xfrm>
          <a:prstGeom prst="rect">
            <a:avLst/>
          </a:prstGeom>
        </p:spPr>
      </p:pic>
      <p:sp>
        <p:nvSpPr>
          <p:cNvPr id="6" name="Título 1">
            <a:extLst>
              <a:ext uri="{FF2B5EF4-FFF2-40B4-BE49-F238E27FC236}">
                <a16:creationId xmlns:a16="http://schemas.microsoft.com/office/drawing/2014/main" id="{B52336A6-2D2E-4A20-B5C0-739BAE305F1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dirty="0"/>
              <a:t>Metodología BCE</a:t>
            </a:r>
          </a:p>
        </p:txBody>
      </p:sp>
      <p:sp>
        <p:nvSpPr>
          <p:cNvPr id="8" name="CuadroTexto 7">
            <a:extLst>
              <a:ext uri="{FF2B5EF4-FFF2-40B4-BE49-F238E27FC236}">
                <a16:creationId xmlns:a16="http://schemas.microsoft.com/office/drawing/2014/main" id="{740C504B-DB3D-4CF8-8830-AC791C89A2DF}"/>
              </a:ext>
            </a:extLst>
          </p:cNvPr>
          <p:cNvSpPr txBox="1"/>
          <p:nvPr/>
        </p:nvSpPr>
        <p:spPr>
          <a:xfrm>
            <a:off x="2567608" y="814470"/>
            <a:ext cx="6287202" cy="369332"/>
          </a:xfrm>
          <a:prstGeom prst="rect">
            <a:avLst/>
          </a:prstGeom>
          <a:noFill/>
        </p:spPr>
        <p:txBody>
          <a:bodyPr wrap="square">
            <a:spAutoFit/>
          </a:bodyPr>
          <a:lstStyle/>
          <a:p>
            <a:r>
              <a:rPr lang="es-MX" sz="1800" dirty="0">
                <a:solidFill>
                  <a:srgbClr val="182B47"/>
                </a:solidFill>
              </a:rPr>
              <a:t>Ejemplo utilizado por el Banco Central Europeo para ejemplificar:</a:t>
            </a:r>
            <a:endParaRPr lang="es-MX" dirty="0"/>
          </a:p>
        </p:txBody>
      </p:sp>
      <p:sp>
        <p:nvSpPr>
          <p:cNvPr id="9" name="CuadroTexto 8">
            <a:extLst>
              <a:ext uri="{FF2B5EF4-FFF2-40B4-BE49-F238E27FC236}">
                <a16:creationId xmlns:a16="http://schemas.microsoft.com/office/drawing/2014/main" id="{58BBC97B-8865-44B2-8147-83493FF79D59}"/>
              </a:ext>
            </a:extLst>
          </p:cNvPr>
          <p:cNvSpPr txBox="1"/>
          <p:nvPr/>
        </p:nvSpPr>
        <p:spPr>
          <a:xfrm>
            <a:off x="4331805" y="5333848"/>
            <a:ext cx="3528392" cy="246221"/>
          </a:xfrm>
          <a:prstGeom prst="rect">
            <a:avLst/>
          </a:prstGeom>
          <a:noFill/>
        </p:spPr>
        <p:txBody>
          <a:bodyPr wrap="square" rtlCol="0">
            <a:spAutoFit/>
          </a:bodyPr>
          <a:lstStyle/>
          <a:p>
            <a:r>
              <a:rPr lang="es-MX" sz="1000" b="0" i="0" dirty="0">
                <a:solidFill>
                  <a:srgbClr val="182B47"/>
                </a:solidFill>
                <a:effectLst/>
                <a:latin typeface="+mj-lt"/>
              </a:rPr>
              <a:t>Pesos comerciales en la práctica. Fuente: </a:t>
            </a:r>
            <a:r>
              <a:rPr lang="es-MX" sz="1000" b="0" i="0" dirty="0" err="1">
                <a:solidFill>
                  <a:srgbClr val="182B47"/>
                </a:solidFill>
                <a:effectLst/>
                <a:latin typeface="+mj-lt"/>
              </a:rPr>
              <a:t>European</a:t>
            </a:r>
            <a:r>
              <a:rPr lang="es-MX" sz="1000" b="0" i="0" dirty="0">
                <a:solidFill>
                  <a:srgbClr val="182B47"/>
                </a:solidFill>
                <a:effectLst/>
                <a:latin typeface="+mj-lt"/>
              </a:rPr>
              <a:t> Central Bank</a:t>
            </a:r>
            <a:endParaRPr lang="es-MX" sz="1000" dirty="0">
              <a:solidFill>
                <a:srgbClr val="182B47"/>
              </a:solidFill>
              <a:latin typeface="+mj-lt"/>
            </a:endParaRPr>
          </a:p>
        </p:txBody>
      </p:sp>
    </p:spTree>
    <p:extLst>
      <p:ext uri="{BB962C8B-B14F-4D97-AF65-F5344CB8AC3E}">
        <p14:creationId xmlns:p14="http://schemas.microsoft.com/office/powerpoint/2010/main" val="515555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El cálculo de los </a:t>
            </a:r>
            <a:r>
              <a:rPr lang="es-MX" sz="1700" b="1" dirty="0">
                <a:solidFill>
                  <a:srgbClr val="0070C0"/>
                </a:solidFill>
              </a:rPr>
              <a:t>pesos de exportación </a:t>
            </a:r>
            <a:r>
              <a:rPr lang="es-MX" sz="1700" dirty="0">
                <a:solidFill>
                  <a:srgbClr val="182B47"/>
                </a:solidFill>
              </a:rPr>
              <a:t>es más complejo, ya que están "ponderados doblemente" para tener en cuenta los efectos del tercer mercado. </a:t>
            </a:r>
          </a:p>
          <a:p>
            <a:pPr marL="742950" lvl="1" indent="-285750" algn="just">
              <a:buClr>
                <a:srgbClr val="182B47"/>
              </a:buClr>
              <a:buFont typeface="Arial" panose="020B0604020202020204" pitchFamily="34" charset="0"/>
              <a:buChar char="•"/>
            </a:pPr>
            <a:r>
              <a:rPr lang="es-MX" sz="1500" dirty="0">
                <a:solidFill>
                  <a:srgbClr val="182B47"/>
                </a:solidFill>
              </a:rPr>
              <a:t>Están diseñados para capturar la competencia a la que se enfrentan los exportadores de la zona euro en cada mercado extranjero, tanto de los productores locales como de los países terceros. </a:t>
            </a:r>
          </a:p>
          <a:p>
            <a:pPr marL="742950" lvl="1" indent="-285750" algn="just">
              <a:buClr>
                <a:srgbClr val="182B47"/>
              </a:buClr>
              <a:buFont typeface="Arial" panose="020B0604020202020204" pitchFamily="34" charset="0"/>
              <a:buChar char="•"/>
            </a:pPr>
            <a:r>
              <a:rPr lang="es-MX" sz="1500" dirty="0">
                <a:solidFill>
                  <a:srgbClr val="182B47"/>
                </a:solidFill>
              </a:rPr>
              <a:t>En términos simples, cuando se trata de las exportaciones de la zona euro, un exportador global presente en muchos países es relevante, mucho más de lo que implicarían los simples flujos de exportación de la zona euro a este país.</a:t>
            </a:r>
          </a:p>
          <a:p>
            <a:pPr lvl="1" algn="just">
              <a:buClr>
                <a:srgbClr val="182B47"/>
              </a:buClr>
            </a:pPr>
            <a:endParaRPr lang="es-MX" sz="1500" dirty="0">
              <a:solidFill>
                <a:srgbClr val="182B47"/>
              </a:solidFill>
            </a:endParaRPr>
          </a:p>
          <a:p>
            <a:pPr algn="just">
              <a:buClr>
                <a:srgbClr val="182B47"/>
              </a:buClr>
            </a:pPr>
            <a:r>
              <a:rPr lang="es-MX" sz="1700" dirty="0">
                <a:solidFill>
                  <a:srgbClr val="182B47"/>
                </a:solidFill>
              </a:rPr>
              <a:t>Por lo tanto, no se puede aplicar el método utilizado para las importaciones y calcular los pesos de las exportaciones como simples participaciones de las exportaciones de la eurozona (sin incluir el resto del mundo). </a:t>
            </a:r>
          </a:p>
          <a:p>
            <a:pPr marL="742950" lvl="1" indent="-285750" algn="just">
              <a:buClr>
                <a:srgbClr val="182B47"/>
              </a:buClr>
              <a:buFont typeface="Arial" panose="020B0604020202020204" pitchFamily="34" charset="0"/>
              <a:buChar char="•"/>
            </a:pPr>
            <a:r>
              <a:rPr lang="es-MX" sz="1400" dirty="0">
                <a:solidFill>
                  <a:srgbClr val="182B47"/>
                </a:solidFill>
              </a:rPr>
              <a:t>En el ejemplo, esto resultaría en que el país A tendría un peso mucho mayor que el país B: el país A tendría un peso de 1,000 / (1,000 + 600) = 62.5%, mientras que el país B tendría un peso de 600 / (1,000 + 600) = 37.5%. Esto no representaría con precisión la relevancia de cada país para las exportaciones de la zona euro.</a:t>
            </a:r>
          </a:p>
          <a:p>
            <a:pPr marL="742950" lvl="1" indent="-285750" algn="just">
              <a:buClr>
                <a:srgbClr val="182B47"/>
              </a:buClr>
              <a:buFont typeface="Arial" panose="020B0604020202020204" pitchFamily="34" charset="0"/>
              <a:buChar char="•"/>
            </a:pPr>
            <a:r>
              <a:rPr lang="es-MX" sz="1400" dirty="0">
                <a:solidFill>
                  <a:srgbClr val="182B47"/>
                </a:solidFill>
              </a:rPr>
              <a:t>Aunque un porcentaje muy grande (50%) de las exportaciones totales de la zona euro al mundo va al país A, se puede ver en la matriz de estructura de suministro que en el país A, solo el 60% (1,200) del suministro total de productos se debe a la producción nacional y el 40% (800) se sostiene mediante importaciones del país B. </a:t>
            </a:r>
          </a:p>
          <a:p>
            <a:pPr marL="742950" lvl="1" indent="-285750" algn="just">
              <a:buClr>
                <a:srgbClr val="182B47"/>
              </a:buClr>
              <a:buFont typeface="Arial" panose="020B0604020202020204" pitchFamily="34" charset="0"/>
              <a:buChar char="•"/>
            </a:pPr>
            <a:r>
              <a:rPr lang="es-MX" sz="1400" dirty="0">
                <a:solidFill>
                  <a:srgbClr val="182B47"/>
                </a:solidFill>
              </a:rPr>
              <a:t>Además, aunque la participación de las exportaciones totales de la zona euro (incluyendo el resto del mundo) al país B es significativamente más baja (30%), el país B tiene una participación de producción nacional mucho mayor, del 80% (1,600). Por lo tanto, el país A genera una competencia relativamente más débil en el país B. Por eso, el peso del país B debería ser relativamente mayor que en los simples pesos de exportación, lo que se refleja en los </a:t>
            </a:r>
            <a:r>
              <a:rPr lang="es-MX" sz="1400" b="1" dirty="0">
                <a:solidFill>
                  <a:srgbClr val="182B47"/>
                </a:solidFill>
              </a:rPr>
              <a:t>pesos de exportación dobles</a:t>
            </a:r>
            <a:r>
              <a:rPr lang="es-MX" sz="1400" dirty="0">
                <a:solidFill>
                  <a:srgbClr val="182B47"/>
                </a:solidFill>
              </a:rPr>
              <a:t>.</a:t>
            </a: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1810539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Se requieren dos tipos de datos para calcular los </a:t>
                </a:r>
                <a:r>
                  <a:rPr lang="es-MX" sz="1700" b="1" dirty="0">
                    <a:solidFill>
                      <a:srgbClr val="0070C0"/>
                    </a:solidFill>
                  </a:rPr>
                  <a:t>pesos de exportación dobles</a:t>
                </a:r>
                <a:r>
                  <a:rPr lang="es-MX" sz="1700" dirty="0">
                    <a:solidFill>
                      <a:srgbClr val="182B47"/>
                    </a:solidFill>
                  </a:rPr>
                  <a:t>: los pesos de exportación simples (incluyendo al resto del mundo) y la matriz de estructura de suministro. </a:t>
                </a:r>
              </a:p>
              <a:p>
                <a:pPr lvl="1" algn="just">
                  <a:buClr>
                    <a:srgbClr val="182B47"/>
                  </a:buClr>
                </a:pPr>
                <a:r>
                  <a:rPr lang="es-MX" sz="1500" dirty="0">
                    <a:solidFill>
                      <a:srgbClr val="182B47"/>
                    </a:solidFill>
                  </a:rPr>
                  <a:t>También considera las exportaciones bilaterales de cada socio comercial a diferentes mercados externos. </a:t>
                </a:r>
              </a:p>
              <a:p>
                <a:pPr algn="just">
                  <a:buClr>
                    <a:srgbClr val="182B47"/>
                  </a:buClr>
                </a:pPr>
                <a:r>
                  <a:rPr lang="es-MX" sz="1700" dirty="0">
                    <a:solidFill>
                      <a:srgbClr val="182B47"/>
                    </a:solidFill>
                  </a:rPr>
                  <a:t>De esta manera, los pesos comerciales reflejan la competencia que enfrentan los exportadores de la zona del euro en cada mercado extranjero dado, proveniente de los exportadores de los países incluidos en el grupo de socios comerciales. </a:t>
                </a:r>
              </a:p>
              <a:p>
                <a:pPr marL="742950" lvl="1" indent="-285750" algn="just">
                  <a:buClr>
                    <a:srgbClr val="182B47"/>
                  </a:buClr>
                  <a:buFont typeface="Arial" panose="020B0604020202020204" pitchFamily="34" charset="0"/>
                  <a:buChar char="•"/>
                </a:pPr>
                <a:r>
                  <a:rPr lang="es-MX" sz="1500" dirty="0">
                    <a:solidFill>
                      <a:srgbClr val="182B47"/>
                    </a:solidFill>
                  </a:rPr>
                  <a:t>A tal efecto, se hace una distinción entre 𝑁, los socios comerciales, y 𝑅, el grupo de países denominado resto del mundo (siendo 𝐻 = 𝑁 + 𝑅, con 𝐻 siendo el número total de mercados de exportación en el mundo). </a:t>
                </a:r>
              </a:p>
              <a:p>
                <a:pPr marL="742950" lvl="1" indent="-285750" algn="just">
                  <a:buClr>
                    <a:srgbClr val="182B47"/>
                  </a:buClr>
                  <a:buFont typeface="Arial" panose="020B0604020202020204" pitchFamily="34" charset="0"/>
                  <a:buChar char="•"/>
                </a:pPr>
                <a:endParaRPr lang="es-MX" sz="1500" dirty="0">
                  <a:solidFill>
                    <a:srgbClr val="182B47"/>
                  </a:solidFill>
                </a:endParaRPr>
              </a:p>
              <a:p>
                <a:pPr algn="just">
                  <a:buClr>
                    <a:srgbClr val="182B47"/>
                  </a:buClr>
                </a:pPr>
                <a:r>
                  <a:rPr lang="es-MX" sz="1500" dirty="0">
                    <a:solidFill>
                      <a:srgbClr val="182B47"/>
                    </a:solidFill>
                  </a:rPr>
                  <a:t>Para capturar el </a:t>
                </a:r>
                <a:r>
                  <a:rPr lang="es-MX" sz="1500" b="1" dirty="0">
                    <a:solidFill>
                      <a:srgbClr val="0070C0"/>
                    </a:solidFill>
                  </a:rPr>
                  <a:t>efecto de la competencia </a:t>
                </a:r>
                <a:r>
                  <a:rPr lang="es-MX" sz="1500" dirty="0">
                    <a:solidFill>
                      <a:srgbClr val="182B47"/>
                    </a:solidFill>
                  </a:rPr>
                  <a:t>que enfrentan los exportadores de la zona del euro por parte de los productores nacionales en las economías de los socios comerciales, se incluye el suministro nacional en estos países en el cálculo de los pesos de exportación. </a:t>
                </a:r>
              </a:p>
              <a:p>
                <a:pPr algn="just">
                  <a:buClr>
                    <a:srgbClr val="182B47"/>
                  </a:buClr>
                </a:pPr>
                <a:endParaRPr lang="es-MX" sz="1700" dirty="0">
                  <a:solidFill>
                    <a:srgbClr val="182B47"/>
                  </a:solidFill>
                </a:endParaRPr>
              </a:p>
              <a:p>
                <a:pPr marL="285750" indent="-285750" algn="just">
                  <a:buClr>
                    <a:srgbClr val="182B47"/>
                  </a:buClr>
                  <a:buFont typeface="Arial" panose="020B0604020202020204" pitchFamily="34" charset="0"/>
                  <a:buChar char="•"/>
                </a:pPr>
                <a:r>
                  <a:rPr lang="es-MX" sz="1700" dirty="0">
                    <a:solidFill>
                      <a:srgbClr val="182B47"/>
                    </a:solidFill>
                  </a:rPr>
                  <a:t>Los </a:t>
                </a:r>
                <a:r>
                  <a:rPr lang="es-MX" sz="1700" b="1" dirty="0">
                    <a:solidFill>
                      <a:srgbClr val="0070C0"/>
                    </a:solidFill>
                  </a:rPr>
                  <a:t>pesos de exportación simples </a:t>
                </a:r>
                <a:r>
                  <a:rPr lang="es-MX" sz="1700" dirty="0">
                    <a:solidFill>
                      <a:srgbClr val="182B47"/>
                    </a:solidFill>
                  </a:rPr>
                  <a:t>(incluyendo el resto del mundo) se calculan primero como la participación de cada mercado 𝑗 en las exportaciones totales de la zona euro al mundo. </a:t>
                </a:r>
              </a:p>
              <a:p>
                <a:pPr algn="just">
                  <a:buClr>
                    <a:srgbClr val="182B47"/>
                  </a:buClr>
                </a:pPr>
                <a14:m>
                  <m:oMathPara xmlns:m="http://schemas.openxmlformats.org/officeDocument/2006/math">
                    <m:oMathParaPr>
                      <m:jc m:val="centerGroup"/>
                    </m:oMathParaPr>
                    <m:oMath xmlns:m="http://schemas.openxmlformats.org/officeDocument/2006/math">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𝒔𝒊𝒎𝒑𝒍𝒆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sSup>
                            <m:s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Sub>
                            </m:e>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num>
                        <m:den>
                          <m:nary>
                            <m:naryPr>
                              <m:chr m:val="∑"/>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m:rPr>
                                  <m:brk m:alnAt="23"/>
                                </m:r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𝒌</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b>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𝒌</m:t>
                                      </m:r>
                                    </m:sub>
                                  </m:sSub>
                                </m:e>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e>
                          </m:nary>
                        </m:den>
                      </m:f>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𝑯</m:t>
                      </m:r>
                    </m:oMath>
                  </m:oMathPara>
                </a14:m>
                <a:endParaRPr lang="es-MX" sz="18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p>
                      <m:sSupPr>
                        <m:ctrlPr>
                          <a:rPr lang="es-MX" sz="16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6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0"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𝑥</m:t>
                            </m:r>
                          </m:e>
                          <m:sub>
                            <m:r>
                              <a:rPr lang="es-MX" sz="16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𝑖</m:t>
                            </m:r>
                          </m:sub>
                        </m:sSub>
                      </m:e>
                      <m:sup>
                        <m:r>
                          <a:rPr lang="es-MX" sz="16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𝑀𝑎𝑛</m:t>
                        </m:r>
                      </m:sup>
                    </m:sSup>
                  </m:oMath>
                </a14:m>
                <a:r>
                  <a:rPr lang="es-MX" sz="1600" dirty="0">
                    <a:solidFill>
                      <a:srgbClr val="182B47"/>
                    </a:solidFill>
                    <a:effectLst/>
                    <a:latin typeface="+mj-lt"/>
                    <a:ea typeface="Yu Gothic" panose="020B0400000000000000" pitchFamily="34" charset="-128"/>
                    <a:cs typeface="Times New Roman" panose="02020603050405020304" pitchFamily="18" charset="0"/>
                  </a:rPr>
                  <a:t>, </a:t>
                </a:r>
                <a14:m>
                  <m:oMath xmlns:m="http://schemas.openxmlformats.org/officeDocument/2006/math">
                    <m:sSup>
                      <m:sSupPr>
                        <m:ctrlPr>
                          <a:rPr lang="es-MX" sz="16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6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0"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𝑥</m:t>
                            </m:r>
                          </m:e>
                          <m:sub>
                            <m:r>
                              <a:rPr lang="es-MX" sz="16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𝑘</m:t>
                            </m:r>
                          </m:sub>
                        </m:sSub>
                      </m:e>
                      <m:sup>
                        <m:r>
                          <a:rPr lang="es-MX" sz="16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𝑀𝑎𝑛</m:t>
                        </m:r>
                      </m:sup>
                    </m:s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 </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a:t>
                </a:r>
                <a:r>
                  <a:rPr lang="es-MX" sz="1600" dirty="0">
                    <a:solidFill>
                      <a:srgbClr val="182B47"/>
                    </a:solidFill>
                    <a:latin typeface="+mj-lt"/>
                    <a:ea typeface="Yu Gothic" panose="020B0400000000000000" pitchFamily="34" charset="-128"/>
                    <a:cs typeface="Times New Roman" panose="02020603050405020304" pitchFamily="18" charset="0"/>
                  </a:rPr>
                  <a:t>flujos de exportación del comercio manufacturero bruto de la zona euro a los mercados 𝑗 y 𝑘 respectivamente en el periodo de referencia.</a:t>
                </a:r>
              </a:p>
              <a:p>
                <a:pPr marL="228600" algn="just">
                  <a:spcAft>
                    <a:spcPts val="800"/>
                  </a:spcAft>
                </a:pPr>
                <a:r>
                  <a:rPr lang="es-MX" sz="1600" dirty="0">
                    <a:solidFill>
                      <a:srgbClr val="182B47"/>
                    </a:solidFill>
                    <a:latin typeface="+mj-lt"/>
                    <a:ea typeface="Yu Gothic" panose="020B0400000000000000" pitchFamily="34" charset="-128"/>
                    <a:cs typeface="Times New Roman" panose="02020603050405020304" pitchFamily="18" charset="0"/>
                  </a:rPr>
                  <a:t>H = representa el número total de mercados de exportación en el mundo.</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803"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1570867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latin typeface="+mj-lt"/>
                    <a:ea typeface="Yu Gothic" panose="020B0400000000000000" pitchFamily="34" charset="-128"/>
                    <a:cs typeface="Times New Roman" panose="02020603050405020304" pitchFamily="18" charset="0"/>
                  </a:rPr>
                  <a:t>Los pesos de exportación simples se ajustan posteriormente para capturar los efectos del tercer mercado (resto del mundo), lo que da como resultado los pesos de exportación dobles de cada país socio 𝑖: </a:t>
                </a:r>
              </a:p>
              <a:p>
                <a:pPr algn="just">
                  <a:buClr>
                    <a:srgbClr val="182B47"/>
                  </a:buClr>
                </a:pPr>
                <a14:m>
                  <m:oMathPara xmlns:m="http://schemas.openxmlformats.org/officeDocument/2006/math">
                    <m:oMathParaPr>
                      <m:jc m:val="centerGroup"/>
                    </m:oMathParaPr>
                    <m:oMath xmlns:m="http://schemas.openxmlformats.org/officeDocument/2006/math">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𝒅𝒐𝒖𝒃𝒍𝒆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sSup>
                            <m:s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m:rPr>
                              <m:brk m:alnAt="23"/>
                            </m:r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𝑯</m:t>
                          </m:r>
                        </m:sup>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𝑺</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𝒔𝒉𝒂𝒓𝒆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b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𝒔𝒊𝒎𝒑𝒍𝒆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sSup>
                                <m:s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e>
                      </m:nary>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oMath>
                  </m:oMathPara>
                </a14:m>
                <a:endParaRPr lang="es-MX" sz="16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𝒔𝒉𝒂𝒓𝒆</m:t>
                    </m:r>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 </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a:t>
                </a:r>
                <a:r>
                  <a:rPr lang="es-MX" sz="1600" dirty="0">
                    <a:solidFill>
                      <a:srgbClr val="182B47"/>
                    </a:solidFill>
                    <a:latin typeface="+mj-lt"/>
                    <a:ea typeface="Yu Gothic" panose="020B0400000000000000" pitchFamily="34" charset="-128"/>
                    <a:cs typeface="Times New Roman" panose="02020603050405020304" pitchFamily="18" charset="0"/>
                  </a:rPr>
                  <a:t>participación del país 𝑖 en el suministro de manufactura del mercado 𝑗. </a:t>
                </a:r>
              </a:p>
              <a:p>
                <a:pPr marL="228600" algn="just">
                  <a:spcAft>
                    <a:spcPts val="800"/>
                  </a:spcAft>
                </a:pPr>
                <a:r>
                  <a:rPr lang="es-MX" sz="1600" dirty="0">
                    <a:solidFill>
                      <a:srgbClr val="182B47"/>
                    </a:solidFill>
                    <a:latin typeface="+mj-lt"/>
                    <a:ea typeface="Yu Gothic" panose="020B0400000000000000" pitchFamily="34" charset="-128"/>
                    <a:cs typeface="Times New Roman" panose="02020603050405020304" pitchFamily="18" charset="0"/>
                  </a:rPr>
                  <a:t>Las participaciones se obtienen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𝑺</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𝒔𝒉𝒂𝒓𝒆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b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num>
                        <m:den>
                          <m:nary>
                            <m:naryPr>
                              <m:chr m:val="∑"/>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m:rPr>
                                  <m:brk m:alnAt="23"/>
                                </m:r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𝒌</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e>
                                <m:sub>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𝒌</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e>
                          </m:nary>
                        </m:den>
                      </m:f>
                    </m:oMath>
                  </m:oMathPara>
                </a14:m>
                <a:endParaRPr lang="es-MX" sz="1600" dirty="0">
                  <a:solidFill>
                    <a:srgbClr val="182B47"/>
                  </a:solidFill>
                  <a:latin typeface="+mj-lt"/>
                  <a:ea typeface="Yu Gothic" panose="020B0400000000000000" pitchFamily="34" charset="-128"/>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latin typeface="+mj-lt"/>
                  <a:ea typeface="Yu Gothic" panose="020B0400000000000000" pitchFamily="34" charset="-128"/>
                  <a:cs typeface="Times New Roman" panose="02020603050405020304" pitchFamily="18" charset="0"/>
                </a:endParaRPr>
              </a:p>
              <a:p>
                <a:pPr lvl="1" algn="just">
                  <a:spcAft>
                    <a:spcPts val="800"/>
                  </a:spcAft>
                </a:pPr>
                <a14:m>
                  <m:oMath xmlns:m="http://schemas.openxmlformats.org/officeDocument/2006/math">
                    <m:sSubSup>
                      <m:sSubSupPr>
                        <m:ctrlP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oMath>
                </a14:m>
                <a:r>
                  <a:rPr lang="es-MX" sz="1600" dirty="0">
                    <a:solidFill>
                      <a:srgbClr val="182B47"/>
                    </a:solidFill>
                    <a:latin typeface="+mj-lt"/>
                    <a:ea typeface="Times New Roman" panose="02020603050405020304" pitchFamily="18" charset="0"/>
                  </a:rPr>
                  <a:t> =flujos brutos de exportación de manufactura del país 𝑖 al mercado 𝑗 </a:t>
                </a:r>
              </a:p>
              <a:p>
                <a:pPr lvl="1" algn="just">
                  <a:spcAft>
                    <a:spcPts val="800"/>
                  </a:spcAft>
                </a:pPr>
                <a14:m>
                  <m:oMath xmlns:m="http://schemas.openxmlformats.org/officeDocument/2006/math">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oMath>
                </a14:m>
                <a:r>
                  <a:rPr lang="es-MX" sz="1600" dirty="0">
                    <a:solidFill>
                      <a:srgbClr val="182B47"/>
                    </a:solidFill>
                    <a:latin typeface="+mj-lt"/>
                    <a:ea typeface="Times New Roman" panose="02020603050405020304" pitchFamily="18" charset="0"/>
                  </a:rPr>
                  <a:t> = producción bruta de manufactura del país 𝑖 que se vende en su mercado interno. </a:t>
                </a:r>
              </a:p>
              <a:p>
                <a:pPr lvl="1" algn="just">
                  <a:spcAft>
                    <a:spcPts val="800"/>
                  </a:spcAft>
                </a:pPr>
                <a:r>
                  <a:rPr lang="es-MX" sz="1600" dirty="0">
                    <a:solidFill>
                      <a:srgbClr val="182B47"/>
                    </a:solidFill>
                    <a:latin typeface="+mj-lt"/>
                    <a:ea typeface="Times New Roman" panose="02020603050405020304" pitchFamily="18" charset="0"/>
                  </a:rPr>
                  <a:t>Para cada país, se obtiene sumando las importaciones de manufactura al valor añadido del sector manufacturero, y luego restando las exportaciones de manufactura. </a:t>
                </a:r>
                <a:endParaRPr lang="es-MX" sz="1600" dirty="0">
                  <a:solidFill>
                    <a:srgbClr val="182B47"/>
                  </a:solidFill>
                  <a:latin typeface="+mj-lt"/>
                  <a:ea typeface="Yu Gothic" panose="020B0400000000000000" pitchFamily="34" charset="-128"/>
                  <a:cs typeface="Times New Roman" panose="02020603050405020304" pitchFamily="18" charset="0"/>
                </a:endParaRPr>
              </a:p>
              <a:p>
                <a:pPr algn="just">
                  <a:buClr>
                    <a:srgbClr val="182B47"/>
                  </a:buClr>
                </a:pPr>
                <a:endParaRPr lang="es-MX" sz="1600" dirty="0">
                  <a:solidFill>
                    <a:srgbClr val="182B47"/>
                  </a:solidFill>
                  <a:latin typeface="+mj-lt"/>
                  <a:ea typeface="Yu Gothic" panose="020B0400000000000000" pitchFamily="34" charset="-128"/>
                  <a:cs typeface="Times New Roman" panose="02020603050405020304" pitchFamily="18"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344"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3519602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El </a:t>
                </a:r>
                <a:r>
                  <a:rPr lang="es-MX" sz="1700" b="1" dirty="0">
                    <a:solidFill>
                      <a:srgbClr val="0070C0"/>
                    </a:solidFill>
                  </a:rPr>
                  <a:t>peso total </a:t>
                </a:r>
                <a:r>
                  <a:rPr lang="es-MX" sz="1700" dirty="0">
                    <a:solidFill>
                      <a:srgbClr val="182B47"/>
                    </a:solidFill>
                  </a:rPr>
                  <a:t>de cada país socio 𝑖 en el grupo amplio de socios comerciales se obtiene como el promedio ponderado de los pesos de exportación e importación, es decir:</a:t>
                </a:r>
              </a:p>
              <a:p>
                <a:pPr marL="285750"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14:m>
                  <m:oMathPara xmlns:m="http://schemas.openxmlformats.org/officeDocument/2006/math">
                    <m:oMathParaPr>
                      <m:jc m:val="centerGroup"/>
                    </m:oMathParaPr>
                    <m:oMath xmlns:m="http://schemas.openxmlformats.org/officeDocument/2006/math">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d>
                        <m:d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dPr>
                        <m:e>
                          <m:f>
                            <m:f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num>
                            <m:den>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𝒙</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den>
                          </m:f>
                        </m:e>
                      </m:d>
                      <m:sSubSup>
                        <m:sSub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𝑾</m:t>
                          </m:r>
                        </m:e>
                        <m:sub>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d>
                        <m:d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dPr>
                        <m:e>
                          <m:f>
                            <m:f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num>
                            <m:den>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den>
                          </m:f>
                        </m:e>
                      </m:d>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𝒘</m:t>
                      </m:r>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𝒅𝒐𝒖𝒃𝒍𝒆</m:t>
                      </m:r>
                      <m:sSubSup>
                        <m:sSubSupPr>
                          <m:ctrlP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e>
                        <m:sub>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oMath>
                  </m:oMathPara>
                </a14:m>
                <a:endParaRPr lang="es-MX" sz="1800" b="1"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600" b="1" dirty="0">
                  <a:solidFill>
                    <a:srgbClr val="182B47"/>
                  </a:solidFill>
                  <a:effectLst/>
                  <a:ea typeface="Calibri" panose="020F0502020204030204" pitchFamily="34" charset="0"/>
                  <a:cs typeface="Times New Roman" panose="02020603050405020304" pitchFamily="18" charset="0"/>
                </a:endParaRPr>
              </a:p>
              <a:p>
                <a:pPr algn="just">
                  <a:buClr>
                    <a:srgbClr val="182B47"/>
                  </a:buClr>
                </a:pPr>
                <a14:m>
                  <m:oMathPara xmlns:m="http://schemas.openxmlformats.org/officeDocument/2006/math">
                    <m:oMathParaPr>
                      <m:jc m:val="centerGroup"/>
                    </m:oMathParaPr>
                    <m:oMath xmlns:m="http://schemas.openxmlformats.org/officeDocument/2006/math">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sSup>
                        <m:sSupPr>
                          <m:ctrlP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e>
                        <m:sup>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d>
                        <m:d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dPr>
                        <m:e>
                          <m:f>
                            <m:f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p>
                                    <m:sSupPr>
                                      <m:ctrlP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𝑾</m:t>
                                      </m:r>
                                    </m:e>
                                    <m:sub>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𝒘</m:t>
                              </m:r>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𝒅𝒐𝒖𝒃𝒍𝒆</m:t>
                              </m:r>
                              <m:sSubSup>
                                <m:sSub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e>
                                <m:sub>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num>
                            <m:den>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den>
                          </m:f>
                        </m:e>
                      </m:d>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oMath>
                  </m:oMathPara>
                </a14:m>
                <a:endParaRPr lang="es-MX" sz="18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latin typeface="+mj-lt"/>
                  <a:ea typeface="Yu Gothic" panose="020B0400000000000000" pitchFamily="34" charset="-128"/>
                  <a:cs typeface="Times New Roman" panose="02020603050405020304" pitchFamily="18" charset="0"/>
                </a:endParaRPr>
              </a:p>
              <a:p>
                <a:pPr lvl="1" algn="just">
                  <a:spcAft>
                    <a:spcPts val="800"/>
                  </a:spcAft>
                </a:pPr>
                <a14:m>
                  <m:oMath xmlns:m="http://schemas.openxmlformats.org/officeDocument/2006/math">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𝑾</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𝒘</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𝒅𝒐𝒖𝒃𝒍𝒆</m:t>
                    </m:r>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oMath>
                </a14:m>
                <a:r>
                  <a:rPr lang="es-MX" sz="1600" dirty="0">
                    <a:solidFill>
                      <a:srgbClr val="182B47"/>
                    </a:solidFill>
                    <a:latin typeface="+mj-lt"/>
                    <a:ea typeface="Times New Roman" panose="02020603050405020304" pitchFamily="18" charset="0"/>
                  </a:rPr>
                  <a:t>= </a:t>
                </a:r>
                <a:r>
                  <a:rPr lang="es-MX" sz="1600" dirty="0">
                    <a:solidFill>
                      <a:srgbClr val="182B47"/>
                    </a:solidFill>
                    <a:latin typeface="+mj-lt"/>
                  </a:rPr>
                  <a:t>son los pesos de importación y exportación del país socio 𝑖 respectivamente</a:t>
                </a:r>
              </a:p>
              <a:p>
                <a:pPr lvl="1" algn="just">
                  <a:spcAft>
                    <a:spcPts val="800"/>
                  </a:spcAft>
                </a:pPr>
                <a14:m>
                  <m:oMath xmlns:m="http://schemas.openxmlformats.org/officeDocument/2006/math">
                    <m:sSup>
                      <m:s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oMath>
                </a14:m>
                <a:r>
                  <a:rPr lang="es-MX" sz="1600" dirty="0">
                    <a:solidFill>
                      <a:srgbClr val="182B47"/>
                    </a:solidFill>
                    <a:latin typeface="+mj-lt"/>
                  </a:rPr>
                  <a:t>= importaciones y exportaciones totales de la zona euro respectivamente.</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a:t>
                </a:r>
                <a:r>
                  <a:rPr lang="es-MX" sz="1400" dirty="0">
                    <a:solidFill>
                      <a:srgbClr val="182B47"/>
                    </a:solidFill>
                  </a:rPr>
                  <a:t>Nota: Para NEER los pesos comerciales que sintetizan la información del comercio de bienes manufacturados y servicios se derivan al combinar los dos tipos de pesos computados previamente:</a:t>
                </a:r>
              </a:p>
              <a:p>
                <a:pPr algn="just">
                  <a:buClr>
                    <a:srgbClr val="182B47"/>
                  </a:buClr>
                </a:pPr>
                <a:endParaRPr lang="es-MX" sz="1400" dirty="0">
                  <a:solidFill>
                    <a:srgbClr val="182B47"/>
                  </a:solidFill>
                </a:endParaRPr>
              </a:p>
              <a:p>
                <a:pPr marL="285750" indent="-285750" algn="just">
                  <a:buClr>
                    <a:srgbClr val="182B47"/>
                  </a:buClr>
                  <a:buFont typeface="Arial" panose="020B0604020202020204" pitchFamily="34" charset="0"/>
                  <a:buChar char="•"/>
                </a:pPr>
                <a:endParaRPr lang="es-MX" sz="14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459"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pic>
        <p:nvPicPr>
          <p:cNvPr id="8" name="Imagen 7">
            <a:extLst>
              <a:ext uri="{FF2B5EF4-FFF2-40B4-BE49-F238E27FC236}">
                <a16:creationId xmlns:a16="http://schemas.microsoft.com/office/drawing/2014/main" id="{56383295-24E7-4A77-9545-201C700DA92E}"/>
              </a:ext>
            </a:extLst>
          </p:cNvPr>
          <p:cNvPicPr/>
          <p:nvPr/>
        </p:nvPicPr>
        <p:blipFill>
          <a:blip r:embed="rId3"/>
          <a:stretch>
            <a:fillRect/>
          </a:stretch>
        </p:blipFill>
        <p:spPr>
          <a:xfrm>
            <a:off x="4107900" y="4957871"/>
            <a:ext cx="3889224" cy="1152128"/>
          </a:xfrm>
          <a:prstGeom prst="rect">
            <a:avLst/>
          </a:prstGeom>
        </p:spPr>
      </p:pic>
    </p:spTree>
    <p:extLst>
      <p:ext uri="{BB962C8B-B14F-4D97-AF65-F5344CB8AC3E}">
        <p14:creationId xmlns:p14="http://schemas.microsoft.com/office/powerpoint/2010/main" val="1950190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Los tipos de cambio y paridades corresponden a la relación de intercambio que existe entre dos monedas extranjeras. Los tipos de cambio se refieren a la cantidad de pesos chilenos por una unidad de moneda extrajera. </a:t>
            </a:r>
          </a:p>
          <a:p>
            <a:pPr algn="just">
              <a:buClr>
                <a:srgbClr val="182B47"/>
              </a:buClr>
            </a:pPr>
            <a:r>
              <a:rPr lang="es-MX" sz="1700" dirty="0">
                <a:solidFill>
                  <a:srgbClr val="182B47"/>
                </a:solidFill>
              </a:rPr>
              <a:t>Este indicador es utilizado por distintos agentes como referente para la valorización de activos y pasivos en moneda extranjera. Por su parte, las paridades corresponden al monto en una moneda de un determinado país que es equivalente a un dólar de los Estados Unidos de América.</a:t>
            </a:r>
          </a:p>
          <a:p>
            <a:pPr marL="285750" indent="-285750" algn="just">
              <a:buClr>
                <a:srgbClr val="182B47"/>
              </a:buClr>
              <a:buFont typeface="Arial" panose="020B0604020202020204" pitchFamily="34" charset="0"/>
              <a:buChar char="•"/>
            </a:pPr>
            <a:r>
              <a:rPr lang="es-MX" sz="1700" dirty="0">
                <a:solidFill>
                  <a:srgbClr val="182B47"/>
                </a:solidFill>
              </a:rPr>
              <a:t>El </a:t>
            </a:r>
            <a:r>
              <a:rPr lang="es-MX" sz="1700" b="1" dirty="0">
                <a:solidFill>
                  <a:srgbClr val="182B47"/>
                </a:solidFill>
              </a:rPr>
              <a:t>Tipo de Cambio Real (TCR) </a:t>
            </a:r>
            <a:r>
              <a:rPr lang="es-MX" sz="1700" dirty="0">
                <a:solidFill>
                  <a:srgbClr val="182B47"/>
                </a:solidFill>
              </a:rPr>
              <a:t>corresponde al producto del tipo de cambio nominal observado (pesos chilenos por dólares de los Estados Unidos de América) y el índice de precios externos, deflactado por el IPC. </a:t>
            </a:r>
          </a:p>
          <a:p>
            <a:pPr marL="742950" lvl="1" indent="-285750" algn="just">
              <a:buClr>
                <a:srgbClr val="182B47"/>
              </a:buClr>
              <a:buFont typeface="Arial" panose="020B0604020202020204" pitchFamily="34" charset="0"/>
              <a:buChar char="•"/>
            </a:pPr>
            <a:r>
              <a:rPr lang="es-MX" sz="1700" dirty="0">
                <a:solidFill>
                  <a:srgbClr val="182B47"/>
                </a:solidFill>
              </a:rPr>
              <a:t>Es un índice que mide la competitividad de Chile con respecto a sus principales socios comerciales, utilizando para su cálculo la evolución de las paridades e índices de inflación de cada uno de dichos países.</a:t>
            </a:r>
          </a:p>
          <a:p>
            <a:pPr marL="742950" lvl="1" indent="-285750" algn="just">
              <a:buClr>
                <a:srgbClr val="182B47"/>
              </a:buClr>
              <a:buFont typeface="Arial" panose="020B0604020202020204" pitchFamily="34" charset="0"/>
              <a:buChar char="•"/>
            </a:pPr>
            <a:r>
              <a:rPr lang="es-MX" sz="1700" dirty="0">
                <a:solidFill>
                  <a:srgbClr val="182B47"/>
                </a:solidFill>
              </a:rPr>
              <a:t>El principal propósito de su medición reconocido a nivel global, es evaluar la competitividad de un país frente a sus socios comerciales.</a:t>
            </a:r>
          </a:p>
          <a:p>
            <a:pPr marL="742950" lvl="1"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r>
              <a:rPr lang="es-MX" sz="1700" dirty="0">
                <a:solidFill>
                  <a:srgbClr val="182B47"/>
                </a:solidFill>
              </a:rPr>
              <a:t>Los principales socios comerciales considerados para el cálculo del TCR (28 países):</a:t>
            </a:r>
          </a:p>
          <a:p>
            <a:pPr marL="342900" lvl="0" indent="-342900" algn="just">
              <a:buFont typeface="Symbol" panose="05050102010706020507" pitchFamily="18" charset="2"/>
              <a:buChar char=""/>
            </a:pPr>
            <a:r>
              <a:rPr lang="es-MX" sz="1700" dirty="0">
                <a:solidFill>
                  <a:srgbClr val="000000"/>
                </a:solidFill>
                <a:effectLst/>
                <a:latin typeface="+mj-lt"/>
                <a:ea typeface="Times New Roman" panose="02020603050405020304" pitchFamily="18" charset="0"/>
              </a:rPr>
              <a:t>Alemania, Argentina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Bélgica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Bolivia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Brasil</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Canadá</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China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Colombia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Corea del Sur</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Ecuador</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España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Estados Unidos</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Finlandia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Francia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India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Italia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Japón</a:t>
            </a:r>
            <a:r>
              <a:rPr lang="es-MX" sz="1700" dirty="0">
                <a:latin typeface="+mj-lt"/>
                <a:ea typeface="Times New Roman" panose="02020603050405020304" pitchFamily="18" charset="0"/>
              </a:rPr>
              <a:t>, </a:t>
            </a:r>
            <a:r>
              <a:rPr lang="es-MX" sz="1700" b="1" dirty="0">
                <a:solidFill>
                  <a:srgbClr val="0070C0"/>
                </a:solidFill>
                <a:effectLst/>
                <a:latin typeface="+mj-lt"/>
                <a:ea typeface="Times New Roman" panose="02020603050405020304" pitchFamily="18" charset="0"/>
              </a:rPr>
              <a:t>México</a:t>
            </a:r>
            <a:r>
              <a:rPr lang="es-MX" sz="1700" b="1"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Países Bajos</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Paraguay</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Perú</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Reino Unido</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Suecia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Suiza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Tailandia</a:t>
            </a:r>
            <a:r>
              <a:rPr lang="es-MX" sz="1700" dirty="0">
                <a:latin typeface="+mj-lt"/>
                <a:ea typeface="Times New Roman" panose="02020603050405020304" pitchFamily="18" charset="0"/>
              </a:rPr>
              <a:t>, </a:t>
            </a:r>
            <a:r>
              <a:rPr lang="es-MX" sz="1700" dirty="0" err="1">
                <a:solidFill>
                  <a:srgbClr val="000000"/>
                </a:solidFill>
                <a:effectLst/>
                <a:latin typeface="+mj-lt"/>
                <a:ea typeface="Times New Roman" panose="02020603050405020304" pitchFamily="18" charset="0"/>
              </a:rPr>
              <a:t>Taiwan</a:t>
            </a:r>
            <a:r>
              <a:rPr lang="es-MX" sz="1700" dirty="0">
                <a:solidFill>
                  <a:srgbClr val="000000"/>
                </a:solidFill>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Provincia de China),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Venezuela</a:t>
            </a:r>
            <a:r>
              <a:rPr lang="es-MX" sz="1700" dirty="0">
                <a:latin typeface="+mj-lt"/>
                <a:ea typeface="Times New Roman" panose="02020603050405020304" pitchFamily="18" charset="0"/>
              </a:rPr>
              <a:t> y </a:t>
            </a:r>
            <a:r>
              <a:rPr lang="es-MX" sz="1700" dirty="0">
                <a:solidFill>
                  <a:srgbClr val="000000"/>
                </a:solidFill>
                <a:effectLst/>
                <a:latin typeface="+mj-lt"/>
                <a:ea typeface="Times New Roman" panose="02020603050405020304" pitchFamily="18" charset="0"/>
              </a:rPr>
              <a:t>Vietnam.</a:t>
            </a:r>
            <a:endParaRPr lang="es-MX" sz="1700" dirty="0">
              <a:effectLst/>
              <a:latin typeface="+mj-lt"/>
              <a:ea typeface="Times New Roman" panose="02020603050405020304" pitchFamily="18" charset="0"/>
            </a:endParaRPr>
          </a:p>
          <a:p>
            <a:pPr algn="just">
              <a:buClr>
                <a:srgbClr val="182B47"/>
              </a:buClr>
            </a:pPr>
            <a:endParaRPr lang="es-MX" sz="1700" dirty="0">
              <a:solidFill>
                <a:srgbClr val="182B47"/>
              </a:solidFill>
            </a:endParaRPr>
          </a:p>
        </p:txBody>
      </p:sp>
    </p:spTree>
    <p:extLst>
      <p:ext uri="{BB962C8B-B14F-4D97-AF65-F5344CB8AC3E}">
        <p14:creationId xmlns:p14="http://schemas.microsoft.com/office/powerpoint/2010/main" val="3808857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b="1" dirty="0">
                    <a:solidFill>
                      <a:srgbClr val="182B47"/>
                    </a:solidFill>
                  </a:rPr>
                  <a:t>Índice de tipo de cambio multilateral (TCM): </a:t>
                </a:r>
                <a:r>
                  <a:rPr lang="es-MX" sz="1700" dirty="0">
                    <a:solidFill>
                      <a:srgbClr val="182B47"/>
                    </a:solidFill>
                  </a:rPr>
                  <a:t>TCR sin ajustes por el diferencial de costos o precios externos e internos. Frente a pequeños diferenciales de inflación entre la economía doméstica y las externas, el TCM sigue muy de cerca al TCR, por lo que se puede emplear como indicador de competitividad en la coyuntura. </a:t>
                </a:r>
              </a:p>
              <a:p>
                <a:pPr algn="just">
                  <a:buClr>
                    <a:srgbClr val="182B47"/>
                  </a:buClr>
                </a:pPr>
                <a:r>
                  <a:rPr lang="es-MX" sz="1700" dirty="0">
                    <a:solidFill>
                      <a:srgbClr val="182B47"/>
                    </a:solidFill>
                  </a:rPr>
                  <a:t>El TCM es un promedio ponderado de los tipos de cambio bilaterales nominales entre un país y sus principales socios comerciales. El ponderador representa la importancia relativa del país 𝑖 en el comercio internacional de Chile.</a:t>
                </a: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a:p>
                <a:pPr algn="just">
                  <a:buClr>
                    <a:srgbClr val="182B47"/>
                  </a:buClr>
                </a:pPr>
                <a:r>
                  <a:rPr lang="es-MX" sz="1700" b="1" dirty="0">
                    <a:solidFill>
                      <a:srgbClr val="182B47"/>
                    </a:solidFill>
                  </a:rPr>
                  <a:t>Cálculo del tipo de cambio real (Q):</a:t>
                </a:r>
              </a:p>
              <a:p>
                <a:pPr algn="just">
                  <a:buClr>
                    <a:srgbClr val="182B47"/>
                  </a:buClr>
                </a:pPr>
                <a:r>
                  <a:rPr lang="es-MX" sz="1700" dirty="0">
                    <a:solidFill>
                      <a:srgbClr val="182B47"/>
                    </a:solidFill>
                  </a:rPr>
                  <a:t>Se define como el producto del tipo de cambio nominal bilateral, expresado como unidades de moneda local por unidades de moneda extranjera (E), y los precios relativos entre la economía extranjera (Pt*) y la doméstica (Pt):</a:t>
                </a:r>
              </a:p>
              <a:p>
                <a:pPr algn="just">
                  <a:buClr>
                    <a:srgbClr val="182B47"/>
                  </a:buClr>
                </a:pPr>
                <a:endParaRPr lang="es-MX" sz="1700" dirty="0">
                  <a:solidFill>
                    <a:srgbClr val="182B47"/>
                  </a:solidFill>
                </a:endParaRPr>
              </a:p>
              <a:p>
                <a:pPr algn="just">
                  <a:buClr>
                    <a:srgbClr val="182B47"/>
                  </a:buClr>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𝑸</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f>
                        <m:fPr>
                          <m:ctrlPr>
                            <a:rPr lang="es-MX" sz="1700" b="1" i="1">
                              <a:solidFill>
                                <a:srgbClr val="182B47"/>
                              </a:solidFill>
                              <a:latin typeface="Cambria Math" panose="02040503050406030204" pitchFamily="18" charset="0"/>
                            </a:rPr>
                          </m:ctrlPr>
                        </m:fPr>
                        <m:num>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𝑬</m:t>
                              </m:r>
                            </m:e>
                            <m:sub>
                              <m:r>
                                <a:rPr lang="es-MX" sz="1700" b="1" i="1">
                                  <a:solidFill>
                                    <a:srgbClr val="182B47"/>
                                  </a:solidFill>
                                  <a:latin typeface="Cambria Math" panose="02040503050406030204" pitchFamily="18" charset="0"/>
                                </a:rPr>
                                <m:t>𝒕</m:t>
                              </m:r>
                            </m:sub>
                          </m:sSub>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num>
                        <m:den>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Sub>
                        </m:den>
                      </m:f>
                    </m:oMath>
                  </m:oMathPara>
                </a14:m>
                <a:endParaRPr lang="es-MX" sz="1700" dirty="0">
                  <a:solidFill>
                    <a:srgbClr val="182B47"/>
                  </a:solidFill>
                </a:endParaRPr>
              </a:p>
              <a:p>
                <a:pPr marL="742950" lvl="1" indent="-285750" algn="just">
                  <a:buClr>
                    <a:srgbClr val="182B47"/>
                  </a:buClr>
                  <a:buFont typeface="Arial" panose="020B0604020202020204" pitchFamily="34" charset="0"/>
                  <a:buChar char="•"/>
                </a:pPr>
                <a:r>
                  <a:rPr lang="es-MX" sz="1500" dirty="0">
                    <a:solidFill>
                      <a:srgbClr val="182B47"/>
                    </a:solidFill>
                  </a:rPr>
                  <a:t>El numerador representa el precio o costo en el exterior y el denominador el precio o costo interno. </a:t>
                </a:r>
                <a:endParaRPr lang="es-MX" sz="1700" dirty="0">
                  <a:solidFill>
                    <a:srgbClr val="182B47"/>
                  </a:solidFill>
                </a:endParaRP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2"/>
                <a:stretch>
                  <a:fillRect l="-333" t="-517" r="-389"/>
                </a:stretch>
              </a:blipFill>
            </p:spPr>
            <p:txBody>
              <a:bodyPr/>
              <a:lstStyle/>
              <a:p>
                <a:r>
                  <a:rPr lang="es-MX">
                    <a:noFill/>
                  </a:rPr>
                  <a:t> </a:t>
                </a:r>
              </a:p>
            </p:txBody>
          </p:sp>
        </mc:Fallback>
      </mc:AlternateContent>
    </p:spTree>
    <p:extLst>
      <p:ext uri="{BB962C8B-B14F-4D97-AF65-F5344CB8AC3E}">
        <p14:creationId xmlns:p14="http://schemas.microsoft.com/office/powerpoint/2010/main" val="2766732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Dado que los países mantienen relaciones comerciales con más de una economía, si se quiere una medida más general del TCR, es útil agrupar los tipos de cambio bilaterales. </a:t>
                </a:r>
              </a:p>
              <a:p>
                <a:pPr marL="285750" indent="-285750" algn="just">
                  <a:buClr>
                    <a:srgbClr val="182B47"/>
                  </a:buClr>
                  <a:buFont typeface="Arial" panose="020B0604020202020204" pitchFamily="34" charset="0"/>
                  <a:buChar char="•"/>
                </a:pPr>
                <a:r>
                  <a:rPr lang="es-MX" sz="1700" dirty="0">
                    <a:solidFill>
                      <a:srgbClr val="182B47"/>
                    </a:solidFill>
                  </a:rPr>
                  <a:t>Se determina la importancia relativa de cada economía o socio comercial para el país en cuestión y se le asigna una ponderación para la construcción de una media ponderada de los tipos de cambio bilaterales. Usualmente, se construye un índice usando una media geométrica:</a:t>
                </a:r>
              </a:p>
              <a:p>
                <a:pPr algn="just">
                  <a:buClr>
                    <a:srgbClr val="182B47"/>
                  </a:buClr>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𝑸</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f>
                        <m:fPr>
                          <m:ctrlPr>
                            <a:rPr lang="es-MX" sz="1700" b="1" i="1">
                              <a:solidFill>
                                <a:srgbClr val="182B47"/>
                              </a:solidFill>
                              <a:latin typeface="Cambria Math" panose="02040503050406030204" pitchFamily="18" charset="0"/>
                            </a:rPr>
                          </m:ctrlPr>
                        </m:fPr>
                        <m:num>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𝑬</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𝟏</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m:t>
                              </m:r>
                              <m:r>
                                <a:rPr lang="es-MX" sz="1700" b="1" i="1">
                                  <a:solidFill>
                                    <a:srgbClr val="182B47"/>
                                  </a:solidFill>
                                  <a:latin typeface="Cambria Math" panose="02040503050406030204" pitchFamily="18" charset="0"/>
                                </a:rPr>
                                <m:t>𝟏</m:t>
                              </m:r>
                            </m:sup>
                          </m:sSup>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m:t>
                              </m:r>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𝟐</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m:t>
                                  </m:r>
                                  <m:r>
                                    <a:rPr lang="es-MX" sz="1700" b="1" i="1">
                                      <a:solidFill>
                                        <a:srgbClr val="182B47"/>
                                      </a:solidFill>
                                      <a:latin typeface="Cambria Math" panose="02040503050406030204" pitchFamily="18" charset="0"/>
                                    </a:rPr>
                                    <m:t>𝟐</m:t>
                                  </m:r>
                                </m:sup>
                              </m:sSup>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𝒏</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𝒘𝒏</m:t>
                              </m:r>
                            </m:sup>
                          </m:sSup>
                        </m:num>
                        <m:den>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Sub>
                        </m:den>
                      </m:f>
                    </m:oMath>
                  </m:oMathPara>
                </a14:m>
                <a:endParaRPr lang="es-MX" sz="1700" dirty="0">
                  <a:solidFill>
                    <a:srgbClr val="182B47"/>
                  </a:solidFill>
                </a:endParaRPr>
              </a:p>
              <a:p>
                <a:pPr algn="just">
                  <a:buClr>
                    <a:srgbClr val="182B47"/>
                  </a:buClr>
                </a:pPr>
                <a:r>
                  <a:rPr lang="es-MX" sz="1700" dirty="0">
                    <a:solidFill>
                      <a:srgbClr val="182B47"/>
                    </a:solidFill>
                  </a:rPr>
                  <a:t>Donde:</a:t>
                </a:r>
              </a:p>
              <a:p>
                <a:pPr algn="just">
                  <a:buClr>
                    <a:srgbClr val="182B47"/>
                  </a:buClr>
                </a:pPr>
                <a:r>
                  <a:rPr lang="es-MX" sz="1700" dirty="0">
                    <a:solidFill>
                      <a:srgbClr val="182B47"/>
                    </a:solidFill>
                  </a:rPr>
                  <a:t>w = ponderación de cada socio comercial (entre 1 y n)</a:t>
                </a:r>
              </a:p>
              <a:p>
                <a:pPr lvl="1" algn="just">
                  <a:buClr>
                    <a:srgbClr val="182B47"/>
                  </a:buClr>
                </a:pPr>
                <a:r>
                  <a:rPr lang="es-MX" sz="1300" dirty="0">
                    <a:solidFill>
                      <a:srgbClr val="182B47"/>
                    </a:solidFill>
                  </a:rPr>
                  <a:t>Los ponderadores se actualizan periódicamente, respondiendo a cambios en los patrones de comercio mundial.</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Cuando se calculan cambios porcentuales entre dos periodos mediante una media geométrica, el resultado es el mismo indistintamente de cómo se expresen los tipos de cambios bilaterales (unidades de la moneda doméstica por moneda extranjera o viceversa); mientras que con medias aritméticas hay diferencias y son más sensibles a cambios del periodo base, generan un sesgo al alza en el índice. </a:t>
                </a: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2"/>
                <a:stretch>
                  <a:fillRect l="-333" t="-517" r="-389"/>
                </a:stretch>
              </a:blipFill>
            </p:spPr>
            <p:txBody>
              <a:bodyPr/>
              <a:lstStyle/>
              <a:p>
                <a:r>
                  <a:rPr lang="es-MX">
                    <a:noFill/>
                  </a:rPr>
                  <a:t> </a:t>
                </a:r>
              </a:p>
            </p:txBody>
          </p:sp>
        </mc:Fallback>
      </mc:AlternateContent>
    </p:spTree>
    <p:extLst>
      <p:ext uri="{BB962C8B-B14F-4D97-AF65-F5344CB8AC3E}">
        <p14:creationId xmlns:p14="http://schemas.microsoft.com/office/powerpoint/2010/main" val="2475908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DF570-23A8-4483-AC74-721A16530FC7}"/>
              </a:ext>
            </a:extLst>
          </p:cNvPr>
          <p:cNvSpPr>
            <a:spLocks noGrp="1"/>
          </p:cNvSpPr>
          <p:nvPr>
            <p:ph type="ctrTitle"/>
          </p:nvPr>
        </p:nvSpPr>
        <p:spPr>
          <a:xfrm>
            <a:off x="883541" y="-22460"/>
            <a:ext cx="10363200" cy="1470025"/>
          </a:xfrm>
        </p:spPr>
        <p:txBody>
          <a:bodyPr/>
          <a:lstStyle/>
          <a:p>
            <a:r>
              <a:rPr lang="es-MX" sz="6000" dirty="0"/>
              <a:t>INTRODUCCIÓN</a:t>
            </a:r>
          </a:p>
        </p:txBody>
      </p:sp>
      <p:sp>
        <p:nvSpPr>
          <p:cNvPr id="6" name="Rectangle 2">
            <a:extLst>
              <a:ext uri="{FF2B5EF4-FFF2-40B4-BE49-F238E27FC236}">
                <a16:creationId xmlns:a16="http://schemas.microsoft.com/office/drawing/2014/main" id="{ABD75E46-B876-4352-92D0-0DF236FBB625}"/>
              </a:ext>
            </a:extLst>
          </p:cNvPr>
          <p:cNvSpPr>
            <a:spLocks noGrp="1" noChangeArrowheads="1"/>
          </p:cNvSpPr>
          <p:nvPr>
            <p:ph type="subTitle" idx="1"/>
          </p:nvPr>
        </p:nvSpPr>
        <p:spPr bwMode="auto">
          <a:xfrm>
            <a:off x="1562300" y="1415923"/>
            <a:ext cx="900568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Tipo de Cambio Nominal (TCN) </a:t>
            </a:r>
            <a:r>
              <a:rPr kumimoji="0" lang="es-MX" altLang="es-MX" sz="1600" b="0" i="0" u="none" strike="noStrike" cap="none" normalizeH="0" baseline="0" dirty="0">
                <a:ln>
                  <a:noFill/>
                </a:ln>
                <a:solidFill>
                  <a:schemeClr val="tx1"/>
                </a:solidFill>
                <a:effectLst/>
              </a:rPr>
              <a:t>es el precio de una moneda extranjera en términos de la moneda nacional.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Tipo de Cambio Real (TCR) </a:t>
            </a:r>
            <a:r>
              <a:rPr kumimoji="0" lang="es-MX" altLang="es-MX" sz="1600" b="0" i="0" u="none" strike="noStrike" cap="none" normalizeH="0" baseline="0" dirty="0">
                <a:ln>
                  <a:noFill/>
                </a:ln>
                <a:solidFill>
                  <a:schemeClr val="tx1"/>
                </a:solidFill>
                <a:effectLst/>
              </a:rPr>
              <a:t>es un indicador que compara el costo de producción de una canasta de bienes y servicios en el extranjero con una similar producida en la economía nacional, todo expresado en una misma moneda.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TCR</a:t>
            </a:r>
            <a:r>
              <a:rPr kumimoji="0" lang="es-MX" altLang="es-MX" sz="1600" b="0" i="0" u="none" strike="noStrike" cap="none" normalizeH="0" baseline="0" dirty="0">
                <a:ln>
                  <a:noFill/>
                </a:ln>
                <a:solidFill>
                  <a:schemeClr val="tx1"/>
                </a:solidFill>
                <a:effectLst/>
              </a:rPr>
              <a:t> es un indicador clave para evaluar la </a:t>
            </a:r>
            <a:r>
              <a:rPr kumimoji="0" lang="es-MX" altLang="es-MX" sz="1600" b="1" i="0" u="none" strike="noStrike" cap="none" normalizeH="0" baseline="0" dirty="0">
                <a:ln>
                  <a:noFill/>
                </a:ln>
                <a:solidFill>
                  <a:schemeClr val="tx1"/>
                </a:solidFill>
                <a:effectLst/>
              </a:rPr>
              <a:t>competitividad internacional</a:t>
            </a:r>
            <a:r>
              <a:rPr kumimoji="0" lang="es-MX" altLang="es-MX" sz="1600" b="0" i="0" u="none" strike="noStrike" cap="none" normalizeH="0" baseline="0" dirty="0">
                <a:ln>
                  <a:noFill/>
                </a:ln>
                <a:solidFill>
                  <a:schemeClr val="tx1"/>
                </a:solidFill>
                <a:effectLst/>
              </a:rPr>
              <a:t> de un país en relación con sus principales socios comerciales.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Es utilizado por organismos como </a:t>
            </a:r>
            <a:r>
              <a:rPr lang="es-MX" altLang="es-MX" sz="1600" dirty="0">
                <a:solidFill>
                  <a:schemeClr val="tx1"/>
                </a:solidFill>
              </a:rPr>
              <a:t>el </a:t>
            </a:r>
            <a:r>
              <a:rPr lang="es-MX" altLang="es-MX" sz="1600" b="1" dirty="0">
                <a:solidFill>
                  <a:schemeClr val="tx1"/>
                </a:solidFill>
              </a:rPr>
              <a:t>FMI</a:t>
            </a:r>
            <a:r>
              <a:rPr lang="es-MX" altLang="es-MX" sz="1600" dirty="0">
                <a:solidFill>
                  <a:schemeClr val="tx1"/>
                </a:solidFill>
              </a:rPr>
              <a:t>, el </a:t>
            </a:r>
            <a:r>
              <a:rPr lang="es-MX" altLang="es-MX" sz="1600" b="1" dirty="0">
                <a:solidFill>
                  <a:schemeClr val="tx1"/>
                </a:solidFill>
              </a:rPr>
              <a:t>BPI</a:t>
            </a:r>
            <a:r>
              <a:rPr lang="es-MX" altLang="es-MX" sz="1600" dirty="0">
                <a:solidFill>
                  <a:schemeClr val="tx1"/>
                </a:solidFill>
              </a:rPr>
              <a:t>, </a:t>
            </a:r>
            <a:r>
              <a:rPr kumimoji="0" lang="es-MX" altLang="es-MX" sz="1600" b="0" i="0" u="none" strike="noStrike" cap="none" normalizeH="0" baseline="0" dirty="0">
                <a:ln>
                  <a:noFill/>
                </a:ln>
                <a:solidFill>
                  <a:schemeClr val="tx1"/>
                </a:solidFill>
                <a:effectLst/>
              </a:rPr>
              <a:t>la </a:t>
            </a:r>
            <a:r>
              <a:rPr kumimoji="0" lang="es-MX" altLang="es-MX" sz="1600" b="1" i="0" u="none" strike="noStrike" cap="none" normalizeH="0" baseline="0" dirty="0">
                <a:ln>
                  <a:noFill/>
                </a:ln>
                <a:solidFill>
                  <a:schemeClr val="tx1"/>
                </a:solidFill>
                <a:effectLst/>
              </a:rPr>
              <a:t>OCDE</a:t>
            </a:r>
            <a:r>
              <a:rPr kumimoji="0" lang="es-MX" altLang="es-MX" sz="1600" b="0" i="0" u="none" strike="noStrike" cap="none" normalizeH="0" baseline="0" dirty="0">
                <a:ln>
                  <a:noFill/>
                </a:ln>
                <a:solidFill>
                  <a:schemeClr val="tx1"/>
                </a:solidFill>
                <a:effectLst/>
              </a:rPr>
              <a:t>, el </a:t>
            </a:r>
            <a:r>
              <a:rPr kumimoji="0" lang="es-MX" altLang="es-MX" sz="1600" b="1" i="0" u="none" strike="noStrike" cap="none" normalizeH="0" baseline="0" dirty="0">
                <a:ln>
                  <a:noFill/>
                </a:ln>
                <a:solidFill>
                  <a:schemeClr val="tx1"/>
                </a:solidFill>
                <a:effectLst/>
              </a:rPr>
              <a:t>BCE</a:t>
            </a:r>
            <a:r>
              <a:rPr kumimoji="0" lang="es-MX" altLang="es-MX" sz="1600" u="none" strike="noStrike" cap="none" normalizeH="0" baseline="0" dirty="0">
                <a:ln>
                  <a:noFill/>
                </a:ln>
                <a:solidFill>
                  <a:schemeClr val="tx1"/>
                </a:solidFill>
                <a:effectLst/>
              </a:rPr>
              <a:t>, etc.</a:t>
            </a:r>
            <a:r>
              <a:rPr kumimoji="0" lang="es-MX" altLang="es-MX" sz="1600" b="0" i="0" u="none" strike="noStrike" cap="none" normalizeH="0" baseline="0" dirty="0">
                <a:ln>
                  <a:noFill/>
                </a:ln>
                <a:solidFill>
                  <a:schemeClr val="tx1"/>
                </a:solidFill>
                <a:effectLst/>
              </a:rPr>
              <a:t>, cada uno con su propia metodología.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Las fórmulas emplean </a:t>
            </a:r>
            <a:r>
              <a:rPr kumimoji="0" lang="es-MX" altLang="es-MX" sz="1600" b="1" i="0" u="none" strike="noStrike" cap="none" normalizeH="0" baseline="0" dirty="0">
                <a:ln>
                  <a:noFill/>
                </a:ln>
                <a:solidFill>
                  <a:schemeClr val="tx1"/>
                </a:solidFill>
                <a:effectLst/>
              </a:rPr>
              <a:t>medias geométricas ponderadas</a:t>
            </a:r>
            <a:r>
              <a:rPr kumimoji="0" lang="es-MX" altLang="es-MX" sz="1600" b="0" i="0" u="none" strike="noStrike" cap="none" normalizeH="0" baseline="0" dirty="0">
                <a:ln>
                  <a:noFill/>
                </a:ln>
                <a:solidFill>
                  <a:schemeClr val="tx1"/>
                </a:solidFill>
                <a:effectLst/>
              </a:rPr>
              <a:t> y diferentes </a:t>
            </a:r>
            <a:r>
              <a:rPr kumimoji="0" lang="es-MX" altLang="es-MX" sz="1600" b="1" i="0" u="none" strike="noStrike" cap="none" normalizeH="0" baseline="0" dirty="0">
                <a:ln>
                  <a:noFill/>
                </a:ln>
                <a:solidFill>
                  <a:schemeClr val="tx1"/>
                </a:solidFill>
                <a:effectLst/>
              </a:rPr>
              <a:t>deflactores</a:t>
            </a:r>
            <a:r>
              <a:rPr kumimoji="0" lang="es-MX" altLang="es-MX" sz="1600" b="0" i="0" u="none" strike="noStrike" cap="none" normalizeH="0" baseline="0" dirty="0">
                <a:ln>
                  <a:noFill/>
                </a:ln>
                <a:solidFill>
                  <a:schemeClr val="tx1"/>
                </a:solidFill>
                <a:effectLst/>
              </a:rPr>
              <a:t>, como el IPC o los costos laborales unitarios.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Comprender su cálculo permite analizar mejor el efecto del tipo de cambio en las exportaciones, importaciones y precios relativos.</a:t>
            </a:r>
          </a:p>
          <a:p>
            <a:pPr marL="0" marR="0" lvl="0" indent="0" algn="just" defTabSz="914400" rtl="0" eaLnBrk="0" fontAlgn="base" latinLnBrk="0" hangingPunct="0">
              <a:lnSpc>
                <a:spcPct val="100000"/>
              </a:lnSpc>
              <a:spcBef>
                <a:spcPct val="0"/>
              </a:spcBef>
              <a:spcAft>
                <a:spcPct val="0"/>
              </a:spcAft>
              <a:buClrTx/>
              <a:buSzTx/>
              <a:buFontTx/>
              <a:buChar char="•"/>
              <a:tabLst/>
            </a:pPr>
            <a:r>
              <a:rPr lang="es-MX" altLang="es-MX" sz="1600" dirty="0">
                <a:solidFill>
                  <a:schemeClr val="tx1"/>
                </a:solidFill>
              </a:rPr>
              <a:t>¿Qué ponderador se usará? PIB (LAS ECONOMÍAS GRANDES TIENEN MAYOR PRESENCIA EN LA ECONOMÍA DOMÉSTICA DE OTROS PAÍSES, NO HAY DATOS DE ESTE PONDERADOR), FLUJOS DE COMERCIO (X,M), PONDERADORES QUE UTILIZAN INFO FINANCIERA DE LA BALANZA DE PAGOS O DE LA POSICIÓN DE INVERSIÓN INTERNACIONAL (TAMPOCO HAY DATOS). Fuente: BIS. </a:t>
            </a:r>
            <a:endParaRPr kumimoji="0" lang="es-MX" altLang="es-MX" sz="1600" b="0" i="0" u="none" strike="noStrike" cap="none" normalizeH="0" baseline="0" dirty="0">
              <a:ln>
                <a:noFill/>
              </a:ln>
              <a:solidFill>
                <a:schemeClr val="tx1"/>
              </a:solidFill>
              <a:effectLst/>
            </a:endParaRPr>
          </a:p>
        </p:txBody>
      </p:sp>
      <p:sp>
        <p:nvSpPr>
          <p:cNvPr id="7" name="Rectángulo 6">
            <a:extLst>
              <a:ext uri="{FF2B5EF4-FFF2-40B4-BE49-F238E27FC236}">
                <a16:creationId xmlns:a16="http://schemas.microsoft.com/office/drawing/2014/main" id="{9FD2EC6A-9927-499E-A5D6-862967732962}"/>
              </a:ext>
            </a:extLst>
          </p:cNvPr>
          <p:cNvSpPr/>
          <p:nvPr/>
        </p:nvSpPr>
        <p:spPr>
          <a:xfrm>
            <a:off x="88477" y="116632"/>
            <a:ext cx="11953328" cy="59766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65913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En teoría, el TCR mide el costo de producción o precio de una canasta de bienes y servicios producidos en el extranjero en relación a una canasta comparable producida en la economía nacional, expresado en una misma moneda. </a:t>
            </a:r>
          </a:p>
          <a:p>
            <a:pPr marL="285750" indent="-285750" algn="just">
              <a:buClr>
                <a:srgbClr val="182B47"/>
              </a:buClr>
              <a:buFont typeface="Arial" panose="020B0604020202020204" pitchFamily="34" charset="0"/>
              <a:buChar char="•"/>
            </a:pPr>
            <a:r>
              <a:rPr lang="es-MX" sz="1700" dirty="0">
                <a:solidFill>
                  <a:srgbClr val="182B47"/>
                </a:solidFill>
              </a:rPr>
              <a:t>De esta manera, mientras mayores sean los costos de producir bienes y servicios que se comercian internacionalmente para la economía doméstica en relación a sus socios comerciales (apreciación del TCR), esta será menos competitiva.</a:t>
            </a:r>
          </a:p>
          <a:p>
            <a:pPr marL="285750"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r>
              <a:rPr lang="es-MX" sz="1700" b="1" dirty="0">
                <a:solidFill>
                  <a:srgbClr val="182B47"/>
                </a:solidFill>
              </a:rPr>
              <a:t>Interpretación del índice:</a:t>
            </a:r>
          </a:p>
          <a:p>
            <a:pPr marL="285750" indent="-285750" algn="just">
              <a:buClr>
                <a:srgbClr val="182B47"/>
              </a:buClr>
              <a:buFont typeface="Arial" panose="020B0604020202020204" pitchFamily="34" charset="0"/>
              <a:buChar char="•"/>
            </a:pPr>
            <a:r>
              <a:rPr lang="es-MX" sz="1700" b="1" dirty="0">
                <a:solidFill>
                  <a:srgbClr val="0070C0"/>
                </a:solidFill>
              </a:rPr>
              <a:t>Si el TCR (Índice Qt) sube: Depreciación real del peso chileno.</a:t>
            </a:r>
          </a:p>
          <a:p>
            <a:pPr marL="742950" lvl="1" indent="-285750" algn="just">
              <a:buClr>
                <a:srgbClr val="182B47"/>
              </a:buClr>
              <a:buFont typeface="Arial" panose="020B0604020202020204" pitchFamily="34" charset="0"/>
              <a:buChar char="•"/>
            </a:pPr>
            <a:r>
              <a:rPr lang="es-MX" sz="1500" dirty="0">
                <a:solidFill>
                  <a:srgbClr val="182B47"/>
                </a:solidFill>
              </a:rPr>
              <a:t>La moneda nacional es más barata en términos reales.</a:t>
            </a:r>
          </a:p>
          <a:p>
            <a:pPr marL="742950" lvl="1" indent="-285750" algn="just">
              <a:buClr>
                <a:srgbClr val="182B47"/>
              </a:buClr>
              <a:buFont typeface="Arial" panose="020B0604020202020204" pitchFamily="34" charset="0"/>
              <a:buChar char="•"/>
            </a:pPr>
            <a:r>
              <a:rPr lang="es-MX" sz="1500" dirty="0">
                <a:solidFill>
                  <a:srgbClr val="182B47"/>
                </a:solidFill>
              </a:rPr>
              <a:t>Los precios en Chile han disminuido más que en los países socios.</a:t>
            </a:r>
          </a:p>
          <a:p>
            <a:pPr marL="1200150" lvl="2" indent="-285750" algn="just">
              <a:buClr>
                <a:srgbClr val="182B47"/>
              </a:buClr>
              <a:buFont typeface="Arial" panose="020B0604020202020204" pitchFamily="34" charset="0"/>
              <a:buChar char="•"/>
            </a:pPr>
            <a:r>
              <a:rPr lang="es-MX" sz="1500" dirty="0">
                <a:solidFill>
                  <a:srgbClr val="182B47"/>
                </a:solidFill>
              </a:rPr>
              <a:t>Se </a:t>
            </a:r>
            <a:r>
              <a:rPr lang="es-MX" sz="1500" b="1" dirty="0">
                <a:solidFill>
                  <a:srgbClr val="182B47"/>
                </a:solidFill>
              </a:rPr>
              <a:t>gana competitividad </a:t>
            </a:r>
            <a:r>
              <a:rPr lang="es-MX" sz="1500" dirty="0">
                <a:solidFill>
                  <a:srgbClr val="182B47"/>
                </a:solidFill>
              </a:rPr>
              <a:t>externa (exportar es más fácil, importar es más caro) porque los productos chilenos son más baratos que los de sus competidores.</a:t>
            </a:r>
          </a:p>
          <a:p>
            <a:pPr marL="742950" lvl="1" indent="-285750" algn="just">
              <a:buClr>
                <a:srgbClr val="182B47"/>
              </a:buClr>
              <a:buFont typeface="Arial" panose="020B0604020202020204" pitchFamily="34" charset="0"/>
              <a:buChar char="•"/>
            </a:pPr>
            <a:r>
              <a:rPr lang="es-MX" sz="1300" dirty="0">
                <a:solidFill>
                  <a:srgbClr val="182B47"/>
                </a:solidFill>
              </a:rPr>
              <a:t>Si el índice (Qt) aumento (de un periodo a otro) = + competitivo Chile = TCN Aumento (Et) o IPC de Chile bajo (numerador es más grande que el denominador = cociente mayor) = depreciación del TCR de sus productos son más baratos respecto a los del extranjero (necesitan menos de las monedas extranjeras para comprar productos de Chile).</a:t>
            </a:r>
          </a:p>
          <a:p>
            <a:pPr marL="285750" indent="-285750" algn="just">
              <a:buClr>
                <a:srgbClr val="182B47"/>
              </a:buClr>
              <a:buFont typeface="Arial" panose="020B0604020202020204" pitchFamily="34" charset="0"/>
              <a:buChar char="•"/>
            </a:pPr>
            <a:r>
              <a:rPr lang="es-MX" sz="1700" dirty="0">
                <a:solidFill>
                  <a:srgbClr val="182B47"/>
                </a:solidFill>
              </a:rPr>
              <a:t>Causas posibles de una caída del TCR:</a:t>
            </a:r>
          </a:p>
          <a:p>
            <a:pPr marL="742950" lvl="1" indent="-285750" algn="just">
              <a:buClr>
                <a:srgbClr val="182B47"/>
              </a:buClr>
              <a:buFont typeface="Arial" panose="020B0604020202020204" pitchFamily="34" charset="0"/>
              <a:buChar char="•"/>
            </a:pPr>
            <a:r>
              <a:rPr lang="es-MX" sz="1300" dirty="0">
                <a:solidFill>
                  <a:srgbClr val="182B47"/>
                </a:solidFill>
              </a:rPr>
              <a:t>El peso chileno se aprecia (baja el tipo de cambio nominal).</a:t>
            </a:r>
          </a:p>
          <a:p>
            <a:pPr marL="742950" lvl="1" indent="-285750" algn="just">
              <a:buClr>
                <a:srgbClr val="182B47"/>
              </a:buClr>
              <a:buFont typeface="Arial" panose="020B0604020202020204" pitchFamily="34" charset="0"/>
              <a:buChar char="•"/>
            </a:pPr>
            <a:r>
              <a:rPr lang="es-MX" sz="1300" dirty="0">
                <a:solidFill>
                  <a:srgbClr val="182B47"/>
                </a:solidFill>
              </a:rPr>
              <a:t>La inflación en Chile es más alta que en sus socios comerciales.</a:t>
            </a:r>
          </a:p>
          <a:p>
            <a:pPr marL="742950" lvl="1" indent="-285750" algn="just">
              <a:buClr>
                <a:srgbClr val="182B47"/>
              </a:buClr>
              <a:buFont typeface="Arial" panose="020B0604020202020204" pitchFamily="34" charset="0"/>
              <a:buChar char="•"/>
            </a:pPr>
            <a:r>
              <a:rPr lang="es-MX" sz="1300" dirty="0">
                <a:solidFill>
                  <a:srgbClr val="182B47"/>
                </a:solidFill>
              </a:rPr>
              <a:t>Los precios en el exterior suben menos o incluso bajan</a:t>
            </a:r>
          </a:p>
          <a:p>
            <a:pPr marL="285750"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endParaRPr lang="es-MX" sz="1700" dirty="0">
              <a:solidFill>
                <a:srgbClr val="182B47"/>
              </a:solidFill>
            </a:endParaRPr>
          </a:p>
        </p:txBody>
      </p:sp>
    </p:spTree>
    <p:extLst>
      <p:ext uri="{BB962C8B-B14F-4D97-AF65-F5344CB8AC3E}">
        <p14:creationId xmlns:p14="http://schemas.microsoft.com/office/powerpoint/2010/main" val="822467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Deflactor </a:t>
            </a:r>
          </a:p>
          <a:p>
            <a:pPr marL="285750" indent="-285750" algn="just">
              <a:buClr>
                <a:srgbClr val="182B47"/>
              </a:buClr>
              <a:buFont typeface="Arial" panose="020B0604020202020204" pitchFamily="34" charset="0"/>
              <a:buChar char="•"/>
            </a:pPr>
            <a:r>
              <a:rPr lang="es-MX" sz="1700" dirty="0">
                <a:solidFill>
                  <a:srgbClr val="182B47"/>
                </a:solidFill>
              </a:rPr>
              <a:t>El índice del TCR se define como el tipo de cambio nominal observado multiplicado por el cociente entre la inflación externa relevante y el </a:t>
            </a:r>
            <a:r>
              <a:rPr lang="es-MX" sz="1700" b="1" dirty="0">
                <a:solidFill>
                  <a:srgbClr val="182B47"/>
                </a:solidFill>
              </a:rPr>
              <a:t>IPC</a:t>
            </a:r>
            <a:r>
              <a:rPr lang="es-MX" sz="1700" dirty="0">
                <a:solidFill>
                  <a:srgbClr val="182B47"/>
                </a:solidFill>
              </a:rPr>
              <a:t>. </a:t>
            </a:r>
          </a:p>
          <a:p>
            <a:pPr marL="285750" indent="-285750" algn="just">
              <a:buClr>
                <a:srgbClr val="182B47"/>
              </a:buClr>
              <a:buFont typeface="Arial" panose="020B0604020202020204" pitchFamily="34" charset="0"/>
              <a:buChar char="•"/>
            </a:pPr>
            <a:r>
              <a:rPr lang="es-MX" sz="1700" dirty="0">
                <a:solidFill>
                  <a:srgbClr val="182B47"/>
                </a:solidFill>
              </a:rPr>
              <a:t>La </a:t>
            </a:r>
            <a:r>
              <a:rPr lang="es-MX" sz="1700" i="1" dirty="0">
                <a:solidFill>
                  <a:srgbClr val="182B47"/>
                </a:solidFill>
              </a:rPr>
              <a:t>inflación externa </a:t>
            </a:r>
            <a:r>
              <a:rPr lang="es-MX" sz="1700" dirty="0">
                <a:solidFill>
                  <a:srgbClr val="182B47"/>
                </a:solidFill>
              </a:rPr>
              <a:t>(Índice de precios externos relevantes para Chile) se calcula con el Índice de Precios al por Mayor (IPM), expresados en dólares (o IPC en caso de no estar disponible el IPM), de los principales socios comerciales, ponderándolos por la importancia relativa de las importaciones y exportaciones (excluyendo petróleo y cobre) que Chile realiza desde ellos. </a:t>
            </a:r>
          </a:p>
          <a:p>
            <a:pPr marL="742950" lvl="1" indent="-285750" algn="just">
              <a:buClr>
                <a:srgbClr val="182B47"/>
              </a:buClr>
              <a:buFont typeface="Arial" panose="020B0604020202020204" pitchFamily="34" charset="0"/>
              <a:buChar char="•"/>
            </a:pPr>
            <a:r>
              <a:rPr lang="es-MX" sz="1700" dirty="0">
                <a:solidFill>
                  <a:srgbClr val="182B47"/>
                </a:solidFill>
              </a:rPr>
              <a:t>Tanto los IPM como los tipos de cambio de los países se incorporan en forma de variaciones mensuales. </a:t>
            </a:r>
          </a:p>
          <a:p>
            <a:pPr marL="742950" lvl="1" indent="-285750" algn="just">
              <a:buClr>
                <a:srgbClr val="182B47"/>
              </a:buClr>
              <a:buFont typeface="Arial" panose="020B0604020202020204" pitchFamily="34" charset="0"/>
              <a:buChar char="•"/>
            </a:pPr>
            <a:r>
              <a:rPr lang="es-MX" sz="1700" dirty="0">
                <a:solidFill>
                  <a:srgbClr val="182B47"/>
                </a:solidFill>
              </a:rPr>
              <a:t>A partir del año 2002 para el cálculo de las ponderaciones se excluye, además de lo anterior, el gas natural y los derivados del petróleo.</a:t>
            </a:r>
          </a:p>
          <a:p>
            <a:pPr marL="342900" indent="-342900" algn="just">
              <a:buClr>
                <a:srgbClr val="182B47"/>
              </a:buClr>
              <a:buFont typeface="Arial" panose="020B0604020202020204" pitchFamily="34" charset="0"/>
              <a:buChar char="•"/>
            </a:pPr>
            <a:r>
              <a:rPr lang="es-MX" sz="1700" b="1" dirty="0">
                <a:solidFill>
                  <a:srgbClr val="182B47"/>
                </a:solidFill>
              </a:rPr>
              <a:t>IPC (interno, Chile):</a:t>
            </a:r>
            <a:r>
              <a:rPr lang="es-MX" sz="1700" dirty="0">
                <a:solidFill>
                  <a:srgbClr val="182B47"/>
                </a:solidFill>
              </a:rPr>
              <a:t> Mide los precios al consumidor final dentro de Chile, lo que permite medir cómo la inflación interna afecta el poder adquisitivo del peso chileno y la competitividad de las exportaciones de Chile.</a:t>
            </a:r>
          </a:p>
          <a:p>
            <a:pPr marL="342900" indent="-342900" algn="just">
              <a:buClr>
                <a:srgbClr val="182B47"/>
              </a:buClr>
              <a:buFont typeface="Arial" panose="020B0604020202020204" pitchFamily="34" charset="0"/>
              <a:buChar char="•"/>
            </a:pPr>
            <a:r>
              <a:rPr lang="es-MX" sz="1700" b="1" dirty="0">
                <a:solidFill>
                  <a:srgbClr val="182B47"/>
                </a:solidFill>
              </a:rPr>
              <a:t>IPM (externo, socios comerciales): </a:t>
            </a:r>
            <a:r>
              <a:rPr lang="es-MX" sz="1700" dirty="0">
                <a:solidFill>
                  <a:srgbClr val="182B47"/>
                </a:solidFill>
              </a:rPr>
              <a:t>Mide los precios al por mayor de los bienes intercambiados entre empresas. Este índice es más relevante para el comercio exterior, ya que refleja los precios de los productos que Chile importa y exporta a nivel internacional. Es más representativo para el exterior.</a:t>
            </a:r>
          </a:p>
          <a:p>
            <a:pPr marL="342900" indent="-34290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endParaRPr lang="es-MX" sz="1700" dirty="0">
              <a:solidFill>
                <a:srgbClr val="182B47"/>
              </a:solidFill>
            </a:endParaRPr>
          </a:p>
        </p:txBody>
      </p:sp>
      <p:sp>
        <p:nvSpPr>
          <p:cNvPr id="7" name="Título 1">
            <a:extLst>
              <a:ext uri="{FF2B5EF4-FFF2-40B4-BE49-F238E27FC236}">
                <a16:creationId xmlns:a16="http://schemas.microsoft.com/office/drawing/2014/main" id="{1A0621C1-4B1A-4541-B32C-0B4A6125FF15}"/>
              </a:ext>
            </a:extLst>
          </p:cNvPr>
          <p:cNvSpPr txBox="1">
            <a:spLocks/>
          </p:cNvSpPr>
          <p:nvPr/>
        </p:nvSpPr>
        <p:spPr>
          <a:xfrm>
            <a:off x="695400" y="30682"/>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Tree>
    <p:extLst>
      <p:ext uri="{BB962C8B-B14F-4D97-AF65-F5344CB8AC3E}">
        <p14:creationId xmlns:p14="http://schemas.microsoft.com/office/powerpoint/2010/main" val="3767354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09600" y="1136347"/>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700" dirty="0">
                <a:solidFill>
                  <a:srgbClr val="182B47"/>
                </a:solidFill>
              </a:rPr>
              <a:t>Las </a:t>
            </a:r>
            <a:r>
              <a:rPr lang="es-MX" sz="1700" b="1" dirty="0">
                <a:solidFill>
                  <a:srgbClr val="182B47"/>
                </a:solidFill>
              </a:rPr>
              <a:t>características</a:t>
            </a:r>
            <a:r>
              <a:rPr lang="es-MX" sz="1700" dirty="0">
                <a:solidFill>
                  <a:srgbClr val="182B47"/>
                </a:solidFill>
              </a:rPr>
              <a:t> deseables de un </a:t>
            </a:r>
            <a:r>
              <a:rPr lang="es-MX" sz="1700" b="1" dirty="0">
                <a:solidFill>
                  <a:srgbClr val="182B47"/>
                </a:solidFill>
              </a:rPr>
              <a:t>buen deflactor</a:t>
            </a:r>
            <a:r>
              <a:rPr lang="es-MX" sz="1700" dirty="0">
                <a:solidFill>
                  <a:srgbClr val="182B47"/>
                </a:solidFill>
              </a:rPr>
              <a:t> para el TCR: </a:t>
            </a:r>
          </a:p>
          <a:p>
            <a:pPr marL="742950" lvl="1" indent="-285750">
              <a:buClr>
                <a:srgbClr val="182B47"/>
              </a:buClr>
              <a:buFont typeface="Arial" panose="020B0604020202020204" pitchFamily="34" charset="0"/>
              <a:buChar char="•"/>
            </a:pPr>
            <a:r>
              <a:rPr lang="es-MX" sz="1700" dirty="0">
                <a:solidFill>
                  <a:srgbClr val="182B47"/>
                </a:solidFill>
              </a:rPr>
              <a:t>Debe ser oportuno </a:t>
            </a:r>
          </a:p>
          <a:p>
            <a:pPr marL="742950" lvl="1" indent="-285750">
              <a:buClr>
                <a:srgbClr val="182B47"/>
              </a:buClr>
              <a:buFont typeface="Arial" panose="020B0604020202020204" pitchFamily="34" charset="0"/>
              <a:buChar char="•"/>
            </a:pPr>
            <a:r>
              <a:rPr lang="es-MX" sz="1700" dirty="0">
                <a:solidFill>
                  <a:srgbClr val="182B47"/>
                </a:solidFill>
              </a:rPr>
              <a:t>Tener una metodología consistente entre países, </a:t>
            </a:r>
          </a:p>
          <a:p>
            <a:pPr marL="742950" lvl="1" indent="-285750">
              <a:buClr>
                <a:srgbClr val="182B47"/>
              </a:buClr>
              <a:buFont typeface="Arial" panose="020B0604020202020204" pitchFamily="34" charset="0"/>
              <a:buChar char="•"/>
            </a:pPr>
            <a:r>
              <a:rPr lang="es-MX" sz="1700" dirty="0">
                <a:solidFill>
                  <a:srgbClr val="182B47"/>
                </a:solidFill>
              </a:rPr>
              <a:t>Ser accesible para una amplia gama de países y períodos, </a:t>
            </a:r>
          </a:p>
          <a:p>
            <a:pPr marL="742950" lvl="1" indent="-285750">
              <a:buClr>
                <a:srgbClr val="182B47"/>
              </a:buClr>
              <a:buFont typeface="Arial" panose="020B0604020202020204" pitchFamily="34" charset="0"/>
              <a:buChar char="•"/>
            </a:pPr>
            <a:r>
              <a:rPr lang="es-MX" sz="1700" dirty="0">
                <a:solidFill>
                  <a:srgbClr val="182B47"/>
                </a:solidFill>
              </a:rPr>
              <a:t>Ser representativo de las condiciones de precios de cada país y </a:t>
            </a:r>
          </a:p>
          <a:p>
            <a:pPr marL="742950" lvl="1" indent="-285750">
              <a:buClr>
                <a:srgbClr val="182B47"/>
              </a:buClr>
              <a:buFont typeface="Arial" panose="020B0604020202020204" pitchFamily="34" charset="0"/>
              <a:buChar char="•"/>
            </a:pPr>
            <a:r>
              <a:rPr lang="es-MX" sz="1700" dirty="0">
                <a:solidFill>
                  <a:srgbClr val="182B47"/>
                </a:solidFill>
              </a:rPr>
              <a:t>Estar libre de errores de medición significativos.</a:t>
            </a:r>
          </a:p>
          <a:p>
            <a:pPr>
              <a:buClr>
                <a:srgbClr val="182B47"/>
              </a:buClr>
            </a:pPr>
            <a:endParaRPr lang="es-MX" sz="1700" dirty="0">
              <a:solidFill>
                <a:srgbClr val="182B47"/>
              </a:solidFill>
              <a:effectLst/>
              <a:ea typeface="Times New Roman" panose="02020603050405020304" pitchFamily="18" charset="0"/>
              <a:cs typeface="Times New Roman" panose="02020603050405020304" pitchFamily="18" charset="0"/>
            </a:endParaRPr>
          </a:p>
          <a:p>
            <a:pPr>
              <a:buClr>
                <a:srgbClr val="182B47"/>
              </a:buClr>
            </a:pPr>
            <a:r>
              <a:rPr lang="es-MX" sz="1700" dirty="0">
                <a:solidFill>
                  <a:srgbClr val="182B47"/>
                </a:solidFill>
                <a:effectLst/>
                <a:ea typeface="Times New Roman" panose="02020603050405020304" pitchFamily="18" charset="0"/>
                <a:cs typeface="Times New Roman" panose="02020603050405020304" pitchFamily="18" charset="0"/>
              </a:rPr>
              <a:t>La </a:t>
            </a:r>
            <a:r>
              <a:rPr lang="es-MX" sz="1700" b="1" dirty="0">
                <a:solidFill>
                  <a:srgbClr val="182B47"/>
                </a:solidFill>
                <a:effectLst/>
                <a:ea typeface="Times New Roman" panose="02020603050405020304" pitchFamily="18" charset="0"/>
                <a:cs typeface="Times New Roman" panose="02020603050405020304" pitchFamily="18" charset="0"/>
              </a:rPr>
              <a:t>selección</a:t>
            </a:r>
            <a:r>
              <a:rPr lang="es-MX" sz="1700" dirty="0">
                <a:solidFill>
                  <a:srgbClr val="182B47"/>
                </a:solidFill>
                <a:effectLst/>
                <a:ea typeface="Times New Roman" panose="02020603050405020304" pitchFamily="18" charset="0"/>
                <a:cs typeface="Times New Roman" panose="02020603050405020304" pitchFamily="18" charset="0"/>
              </a:rPr>
              <a:t> del deflactor </a:t>
            </a:r>
            <a:r>
              <a:rPr lang="es-MX" sz="1700" b="1" dirty="0">
                <a:solidFill>
                  <a:srgbClr val="182B47"/>
                </a:solidFill>
                <a:effectLst/>
                <a:ea typeface="Times New Roman" panose="02020603050405020304" pitchFamily="18" charset="0"/>
                <a:cs typeface="Times New Roman" panose="02020603050405020304" pitchFamily="18" charset="0"/>
              </a:rPr>
              <a:t>depende del objetivo del TCR</a:t>
            </a:r>
          </a:p>
          <a:p>
            <a:pPr marL="285750" indent="-285750">
              <a:buClr>
                <a:srgbClr val="182B47"/>
              </a:buClr>
              <a:buFont typeface="Arial" panose="020B0604020202020204" pitchFamily="34" charset="0"/>
              <a:buChar char="•"/>
            </a:pPr>
            <a:r>
              <a:rPr lang="es-MX" sz="1700" b="1" dirty="0">
                <a:solidFill>
                  <a:srgbClr val="182B47"/>
                </a:solidFill>
              </a:rPr>
              <a:t>El deflactor más utilizado es el IPC. </a:t>
            </a:r>
          </a:p>
        </p:txBody>
      </p:sp>
      <p:sp>
        <p:nvSpPr>
          <p:cNvPr id="8" name="Título 1">
            <a:extLst>
              <a:ext uri="{FF2B5EF4-FFF2-40B4-BE49-F238E27FC236}">
                <a16:creationId xmlns:a16="http://schemas.microsoft.com/office/drawing/2014/main" id="{34140833-E96B-4AF8-8A5B-5BC7F9A3793C}"/>
              </a:ext>
            </a:extLst>
          </p:cNvPr>
          <p:cNvSpPr txBox="1">
            <a:spLocks/>
          </p:cNvSpPr>
          <p:nvPr/>
        </p:nvSpPr>
        <p:spPr>
          <a:xfrm>
            <a:off x="767408"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Tree>
    <p:extLst>
      <p:ext uri="{BB962C8B-B14F-4D97-AF65-F5344CB8AC3E}">
        <p14:creationId xmlns:p14="http://schemas.microsoft.com/office/powerpoint/2010/main" val="4158249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Ponderador </a:t>
            </a:r>
          </a:p>
          <a:p>
            <a:pPr algn="just">
              <a:buClr>
                <a:srgbClr val="182B47"/>
              </a:buClr>
            </a:pPr>
            <a:r>
              <a:rPr lang="es-MX" sz="1700" dirty="0">
                <a:solidFill>
                  <a:srgbClr val="182B47"/>
                </a:solidFill>
              </a:rPr>
              <a:t>Los ponderadores en base a flujo comercial tienen en cuenta que a mayor intercambio comercial entre un país y otro, más impacto tendrán en la economía local los movimientos del tipo de cambio bilateral entre ellos. El </a:t>
            </a:r>
            <a:r>
              <a:rPr lang="es-MX" sz="1700" b="1" dirty="0">
                <a:solidFill>
                  <a:srgbClr val="0070C0"/>
                </a:solidFill>
              </a:rPr>
              <a:t>flujo comercial </a:t>
            </a:r>
            <a:r>
              <a:rPr lang="es-MX" sz="1700" dirty="0">
                <a:solidFill>
                  <a:srgbClr val="182B47"/>
                </a:solidFill>
              </a:rPr>
              <a:t>idealmente debería considerar bienes y servicios. Sin embargo, dada la baja disponibilidad de estadísticas de servicios, lo usual es utilizar solo </a:t>
            </a:r>
            <a:r>
              <a:rPr lang="es-MX" sz="1700" b="1" dirty="0">
                <a:solidFill>
                  <a:srgbClr val="0070C0"/>
                </a:solidFill>
              </a:rPr>
              <a:t>bienes</a:t>
            </a:r>
            <a:r>
              <a:rPr lang="es-MX" sz="1700" dirty="0">
                <a:solidFill>
                  <a:srgbClr val="182B47"/>
                </a:solidFill>
              </a:rPr>
              <a:t>.</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El cálculo de las ponderaciones se basa en las participaciones de cada socio comercial, según el flujo de comercio internacional (FCI) registrado en el año anterior. </a:t>
            </a:r>
          </a:p>
          <a:p>
            <a:pPr marL="285750" indent="-285750" algn="just">
              <a:buClr>
                <a:srgbClr val="182B47"/>
              </a:buClr>
              <a:buFont typeface="Arial" panose="020B0604020202020204" pitchFamily="34" charset="0"/>
              <a:buChar char="•"/>
            </a:pPr>
            <a:r>
              <a:rPr lang="es-MX" sz="1700" dirty="0">
                <a:solidFill>
                  <a:srgbClr val="182B47"/>
                </a:solidFill>
              </a:rPr>
              <a:t>El FCI se obtiene de la </a:t>
            </a:r>
            <a:r>
              <a:rPr lang="es-MX" sz="1700" b="1" dirty="0">
                <a:solidFill>
                  <a:srgbClr val="182B47"/>
                </a:solidFill>
              </a:rPr>
              <a:t>suma </a:t>
            </a:r>
            <a:r>
              <a:rPr lang="es-MX" sz="1700" dirty="0">
                <a:solidFill>
                  <a:srgbClr val="182B47"/>
                </a:solidFill>
              </a:rPr>
              <a:t>de</a:t>
            </a:r>
            <a:r>
              <a:rPr lang="es-MX" sz="1700" b="1" dirty="0">
                <a:solidFill>
                  <a:srgbClr val="182B47"/>
                </a:solidFill>
              </a:rPr>
              <a:t> </a:t>
            </a:r>
            <a:r>
              <a:rPr lang="es-MX" sz="1700" b="1" dirty="0">
                <a:solidFill>
                  <a:srgbClr val="0070C0"/>
                </a:solidFill>
              </a:rPr>
              <a:t>exportaciones FOB menos cobre y derivados </a:t>
            </a:r>
            <a:r>
              <a:rPr lang="es-MX" sz="1700" dirty="0">
                <a:solidFill>
                  <a:srgbClr val="182B47"/>
                </a:solidFill>
              </a:rPr>
              <a:t>(códigos 2603, 7402 y 7403, de acuerdo al Arancel Aduanero Chileno); </a:t>
            </a:r>
            <a:r>
              <a:rPr lang="es-MX" sz="1700" b="1" dirty="0">
                <a:solidFill>
                  <a:srgbClr val="0070C0"/>
                </a:solidFill>
              </a:rPr>
              <a:t>más las importaciones CIF</a:t>
            </a:r>
            <a:r>
              <a:rPr lang="es-MX" sz="1700" dirty="0">
                <a:solidFill>
                  <a:srgbClr val="182B47"/>
                </a:solidFill>
              </a:rPr>
              <a:t>, que descuentan petróleo, combustibles y derivados (códigos 2709, 2710, 2711, 2712, 2713, 2714 y 2715, de acuerdo al Arancel Aduanero Chileno).</a:t>
            </a:r>
          </a:p>
          <a:p>
            <a:pPr marL="742950" lvl="1" indent="-285750" algn="just">
              <a:buClr>
                <a:srgbClr val="182B47"/>
              </a:buClr>
              <a:buFont typeface="Arial" panose="020B0604020202020204" pitchFamily="34" charset="0"/>
              <a:buChar char="•"/>
            </a:pPr>
            <a:r>
              <a:rPr lang="es-MX" sz="1300" dirty="0">
                <a:solidFill>
                  <a:srgbClr val="182B47"/>
                </a:solidFill>
              </a:rPr>
              <a:t>FCI: es la medida usa para determinar con qué países Chile tiene relaciones comerciales relevantes, y cuánto pesan esas relaciones en el cálculo del TCR.</a:t>
            </a:r>
          </a:p>
          <a:p>
            <a:pPr marL="742950" lvl="1" indent="-285750" algn="just">
              <a:buClr>
                <a:srgbClr val="182B47"/>
              </a:buClr>
              <a:buFont typeface="Arial" panose="020B0604020202020204" pitchFamily="34" charset="0"/>
              <a:buChar char="•"/>
            </a:pPr>
            <a:r>
              <a:rPr lang="en-US" sz="1300" dirty="0">
                <a:solidFill>
                  <a:srgbClr val="182B47"/>
                </a:solidFill>
              </a:rPr>
              <a:t>FOB = Free On Board (Libre a </a:t>
            </a:r>
            <a:r>
              <a:rPr lang="en-US" sz="1300" dirty="0" err="1">
                <a:solidFill>
                  <a:srgbClr val="182B47"/>
                </a:solidFill>
              </a:rPr>
              <a:t>Bordo</a:t>
            </a:r>
            <a:r>
              <a:rPr lang="en-US" sz="1300" dirty="0">
                <a:solidFill>
                  <a:srgbClr val="182B47"/>
                </a:solidFill>
              </a:rPr>
              <a:t>): </a:t>
            </a:r>
            <a:r>
              <a:rPr lang="es-MX" sz="1300" dirty="0">
                <a:solidFill>
                  <a:srgbClr val="182B47"/>
                </a:solidFill>
              </a:rPr>
              <a:t>valor de las mercancías exportadas desde un país, incluyendo los costos de embalaje, etiquetado y flete hasta el puerto de embarque, pero sin incluir los gastos de transporte marítimo o seguro internacional. </a:t>
            </a:r>
          </a:p>
          <a:p>
            <a:pPr marL="742950" lvl="1" indent="-285750" algn="just">
              <a:buClr>
                <a:srgbClr val="182B47"/>
              </a:buClr>
              <a:buFont typeface="Arial" panose="020B0604020202020204" pitchFamily="34" charset="0"/>
              <a:buChar char="•"/>
            </a:pPr>
            <a:r>
              <a:rPr lang="en-US" sz="1300" dirty="0">
                <a:solidFill>
                  <a:srgbClr val="182B47"/>
                </a:solidFill>
              </a:rPr>
              <a:t>CIF = Cost, Insurance and Freight (</a:t>
            </a:r>
            <a:r>
              <a:rPr lang="en-US" sz="1300" dirty="0" err="1">
                <a:solidFill>
                  <a:srgbClr val="182B47"/>
                </a:solidFill>
              </a:rPr>
              <a:t>Costo</a:t>
            </a:r>
            <a:r>
              <a:rPr lang="en-US" sz="1300" dirty="0">
                <a:solidFill>
                  <a:srgbClr val="182B47"/>
                </a:solidFill>
              </a:rPr>
              <a:t>, Seguro y </a:t>
            </a:r>
            <a:r>
              <a:rPr lang="en-US" sz="1300" dirty="0" err="1">
                <a:solidFill>
                  <a:srgbClr val="182B47"/>
                </a:solidFill>
              </a:rPr>
              <a:t>Flete</a:t>
            </a:r>
            <a:r>
              <a:rPr lang="en-US" sz="1300" dirty="0">
                <a:solidFill>
                  <a:srgbClr val="182B47"/>
                </a:solidFill>
              </a:rPr>
              <a:t>)</a:t>
            </a:r>
            <a:r>
              <a:rPr lang="es-MX" sz="1300" dirty="0">
                <a:solidFill>
                  <a:srgbClr val="182B47"/>
                </a:solidFill>
              </a:rPr>
              <a:t>: Valor total de los bienes puestos en el puerto de entrada, incluyendo transporte y seguro.</a:t>
            </a:r>
          </a:p>
          <a:p>
            <a:pPr algn="just">
              <a:buClr>
                <a:srgbClr val="182B47"/>
              </a:buClr>
            </a:pPr>
            <a:endParaRPr lang="es-MX" sz="1700" dirty="0">
              <a:solidFill>
                <a:srgbClr val="182B47"/>
              </a:solidFill>
            </a:endParaRPr>
          </a:p>
          <a:p>
            <a:pPr algn="just">
              <a:buClr>
                <a:srgbClr val="182B47"/>
              </a:buClr>
            </a:pPr>
            <a:r>
              <a:rPr lang="es-MX" sz="1600" dirty="0">
                <a:solidFill>
                  <a:srgbClr val="182B47"/>
                </a:solidFill>
              </a:rPr>
              <a:t>*NOTA: Las ponderaciones para el año en curso son publicados el 23 de enero o el día hábil inmediatamente siguiente. Las cifras no consideran revisiones. Y están disponibles desde 1986.</a:t>
            </a: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p:txBody>
      </p:sp>
      <p:sp>
        <p:nvSpPr>
          <p:cNvPr id="7" name="Título 1">
            <a:extLst>
              <a:ext uri="{FF2B5EF4-FFF2-40B4-BE49-F238E27FC236}">
                <a16:creationId xmlns:a16="http://schemas.microsoft.com/office/drawing/2014/main" id="{285C62C6-6CD0-46CA-8965-766901B4B763}"/>
              </a:ext>
            </a:extLst>
          </p:cNvPr>
          <p:cNvSpPr txBox="1">
            <a:spLocks/>
          </p:cNvSpPr>
          <p:nvPr/>
        </p:nvSpPr>
        <p:spPr>
          <a:xfrm>
            <a:off x="767408"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Tree>
    <p:extLst>
      <p:ext uri="{BB962C8B-B14F-4D97-AF65-F5344CB8AC3E}">
        <p14:creationId xmlns:p14="http://schemas.microsoft.com/office/powerpoint/2010/main" val="2618438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838551E-CEB0-4157-AD9E-A24890B196D4}"/>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4" name="Título 1">
            <a:extLst>
              <a:ext uri="{FF2B5EF4-FFF2-40B4-BE49-F238E27FC236}">
                <a16:creationId xmlns:a16="http://schemas.microsoft.com/office/drawing/2014/main" id="{D08FA4AE-184F-4882-A64B-9C08AA3AE2F5}"/>
              </a:ext>
            </a:extLst>
          </p:cNvPr>
          <p:cNvSpPr txBox="1">
            <a:spLocks noGrp="1"/>
          </p:cNvSpPr>
          <p:nvPr>
            <p:ph type="title"/>
          </p:nvPr>
        </p:nvSpPr>
        <p:spPr>
          <a:xfrm>
            <a:off x="595313" y="-26988"/>
            <a:ext cx="10972800" cy="93503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pic>
        <p:nvPicPr>
          <p:cNvPr id="5" name="Imagen 4">
            <a:extLst>
              <a:ext uri="{FF2B5EF4-FFF2-40B4-BE49-F238E27FC236}">
                <a16:creationId xmlns:a16="http://schemas.microsoft.com/office/drawing/2014/main" id="{5AD84F75-DE6E-4760-8DA9-C7C2FC54BC06}"/>
              </a:ext>
            </a:extLst>
          </p:cNvPr>
          <p:cNvPicPr/>
          <p:nvPr/>
        </p:nvPicPr>
        <p:blipFill>
          <a:blip r:embed="rId2"/>
          <a:stretch>
            <a:fillRect/>
          </a:stretch>
        </p:blipFill>
        <p:spPr>
          <a:xfrm>
            <a:off x="911424" y="692696"/>
            <a:ext cx="10369152" cy="5389171"/>
          </a:xfrm>
          <a:prstGeom prst="rect">
            <a:avLst/>
          </a:prstGeom>
        </p:spPr>
      </p:pic>
      <p:sp>
        <p:nvSpPr>
          <p:cNvPr id="6" name="CuadroTexto 5">
            <a:extLst>
              <a:ext uri="{FF2B5EF4-FFF2-40B4-BE49-F238E27FC236}">
                <a16:creationId xmlns:a16="http://schemas.microsoft.com/office/drawing/2014/main" id="{B4D8C2A4-B83E-4BC3-8AD0-4EE4A1579EBA}"/>
              </a:ext>
            </a:extLst>
          </p:cNvPr>
          <p:cNvSpPr txBox="1"/>
          <p:nvPr/>
        </p:nvSpPr>
        <p:spPr>
          <a:xfrm>
            <a:off x="6240016" y="5259250"/>
            <a:ext cx="5832648" cy="1015663"/>
          </a:xfrm>
          <a:prstGeom prst="rect">
            <a:avLst/>
          </a:prstGeom>
          <a:noFill/>
        </p:spPr>
        <p:txBody>
          <a:bodyPr wrap="square">
            <a:spAutoFit/>
          </a:bodyPr>
          <a:lstStyle/>
          <a:p>
            <a:pPr algn="just"/>
            <a:r>
              <a:rPr lang="es-MX" sz="1000" dirty="0">
                <a:latin typeface="+mj-lt"/>
              </a:rPr>
              <a:t>El </a:t>
            </a:r>
            <a:r>
              <a:rPr lang="es-MX" sz="1000" b="1" dirty="0">
                <a:latin typeface="+mj-lt"/>
              </a:rPr>
              <a:t>Banco Central de Chile</a:t>
            </a:r>
            <a:r>
              <a:rPr lang="es-MX" sz="1000" dirty="0">
                <a:latin typeface="+mj-lt"/>
              </a:rPr>
              <a:t> calcula las ponderaciones del TCR basándose en un comercio </a:t>
            </a:r>
            <a:r>
              <a:rPr lang="es-MX" sz="1000" b="1" dirty="0">
                <a:latin typeface="+mj-lt"/>
              </a:rPr>
              <a:t>“ajustado”</a:t>
            </a:r>
            <a:r>
              <a:rPr lang="es-MX" sz="1000" dirty="0">
                <a:latin typeface="+mj-lt"/>
              </a:rPr>
              <a:t> (FCI) que:</a:t>
            </a:r>
          </a:p>
          <a:p>
            <a:pPr marL="171450" indent="-171450" algn="just">
              <a:buFont typeface="Arial" panose="020B0604020202020204" pitchFamily="34" charset="0"/>
              <a:buChar char="•"/>
            </a:pPr>
            <a:r>
              <a:rPr lang="es-MX" sz="1000" b="1" dirty="0">
                <a:latin typeface="+mj-lt"/>
              </a:rPr>
              <a:t>Excluye productos distorsionadores</a:t>
            </a:r>
            <a:r>
              <a:rPr lang="es-MX" sz="1000" dirty="0">
                <a:latin typeface="+mj-lt"/>
              </a:rPr>
              <a:t> (como el cobre o el petróleo).</a:t>
            </a:r>
          </a:p>
          <a:p>
            <a:pPr marL="171450" indent="-171450" algn="just">
              <a:buFont typeface="Arial" panose="020B0604020202020204" pitchFamily="34" charset="0"/>
              <a:buChar char="•"/>
            </a:pPr>
            <a:r>
              <a:rPr lang="es-MX" sz="1000" dirty="0">
                <a:latin typeface="+mj-lt"/>
              </a:rPr>
              <a:t>Intenta representar el comercio </a:t>
            </a:r>
            <a:r>
              <a:rPr lang="es-MX" sz="1000" b="1" dirty="0">
                <a:latin typeface="+mj-lt"/>
              </a:rPr>
              <a:t>realmente competitivo</a:t>
            </a:r>
            <a:r>
              <a:rPr lang="es-MX" sz="1000" dirty="0">
                <a:latin typeface="+mj-lt"/>
              </a:rPr>
              <a:t>, es decir, el que </a:t>
            </a:r>
            <a:r>
              <a:rPr lang="es-MX" sz="1000" b="1" dirty="0">
                <a:latin typeface="+mj-lt"/>
              </a:rPr>
              <a:t>sí se ve afectado por variaciones del tipo de cambio real</a:t>
            </a:r>
            <a:r>
              <a:rPr lang="es-MX" sz="1000" dirty="0">
                <a:latin typeface="+mj-lt"/>
              </a:rPr>
              <a:t>.</a:t>
            </a:r>
          </a:p>
          <a:p>
            <a:pPr marL="171450" indent="-171450" algn="just">
              <a:buFont typeface="Arial" panose="020B0604020202020204" pitchFamily="34" charset="0"/>
              <a:buChar char="•"/>
            </a:pPr>
            <a:r>
              <a:rPr lang="es-MX" sz="1000" dirty="0">
                <a:latin typeface="+mj-lt"/>
              </a:rPr>
              <a:t>Usa estas ponderaciones para calcular un TCR que </a:t>
            </a:r>
            <a:r>
              <a:rPr lang="es-MX" sz="1000" b="1" dirty="0">
                <a:latin typeface="+mj-lt"/>
              </a:rPr>
              <a:t>refleje mejor la competitividad externa</a:t>
            </a:r>
            <a:r>
              <a:rPr lang="es-MX" sz="1000" dirty="0">
                <a:latin typeface="+mj-lt"/>
              </a:rPr>
              <a:t> de la economía chilena.</a:t>
            </a:r>
          </a:p>
        </p:txBody>
      </p:sp>
    </p:spTree>
    <p:extLst>
      <p:ext uri="{BB962C8B-B14F-4D97-AF65-F5344CB8AC3E}">
        <p14:creationId xmlns:p14="http://schemas.microsoft.com/office/powerpoint/2010/main" val="3111625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En términos formales, se asume que existen k mercados externos y h productores externos, que la economía j tiene un comercio bilateral con la economía i, y que las exportaciones del país j compiten con las exportaciones del país i y con todas las exportaciones de los productores externos (h) en los mercados internacionales (k). </a:t>
                </a:r>
              </a:p>
              <a:p>
                <a:pPr marL="285750" indent="-285750" algn="just">
                  <a:buClr>
                    <a:srgbClr val="182B47"/>
                  </a:buClr>
                  <a:buFont typeface="Arial" panose="020B0604020202020204" pitchFamily="34" charset="0"/>
                  <a:buChar char="•"/>
                </a:pPr>
                <a:r>
                  <a:rPr lang="es-MX" sz="1700" dirty="0">
                    <a:solidFill>
                      <a:srgbClr val="182B47"/>
                    </a:solidFill>
                  </a:rPr>
                  <a:t>Existen algunos </a:t>
                </a:r>
                <a:r>
                  <a:rPr lang="es-MX" sz="1700" b="1" dirty="0">
                    <a:solidFill>
                      <a:srgbClr val="182B47"/>
                    </a:solidFill>
                  </a:rPr>
                  <a:t>ponderadores</a:t>
                </a:r>
                <a:r>
                  <a:rPr lang="es-MX" sz="1700" dirty="0">
                    <a:solidFill>
                      <a:srgbClr val="182B47"/>
                    </a:solidFill>
                  </a:rPr>
                  <a:t> que se enfocan solo en </a:t>
                </a:r>
                <a:r>
                  <a:rPr lang="es-MX" sz="1700" b="1" dirty="0">
                    <a:solidFill>
                      <a:srgbClr val="182B47"/>
                    </a:solidFill>
                  </a:rPr>
                  <a:t>importaciones</a:t>
                </a:r>
                <a:r>
                  <a:rPr lang="es-MX" sz="1700" dirty="0">
                    <a:solidFill>
                      <a:srgbClr val="182B47"/>
                    </a:solidFill>
                  </a:rPr>
                  <a:t> (mide como el tipo de cambio influye en los precios: </a:t>
                </a:r>
                <a:r>
                  <a:rPr lang="es-MX" sz="1700" i="1" dirty="0" err="1">
                    <a:solidFill>
                      <a:srgbClr val="182B47"/>
                    </a:solidFill>
                  </a:rPr>
                  <a:t>pass-through</a:t>
                </a:r>
                <a:r>
                  <a:rPr lang="es-MX" sz="1700" dirty="0">
                    <a:solidFill>
                      <a:srgbClr val="182B47"/>
                    </a:solidFill>
                  </a:rPr>
                  <a:t>) o en </a:t>
                </a:r>
                <a:r>
                  <a:rPr lang="es-MX" sz="1700" b="1" dirty="0">
                    <a:solidFill>
                      <a:srgbClr val="182B47"/>
                    </a:solidFill>
                  </a:rPr>
                  <a:t>exportaciones</a:t>
                </a:r>
                <a:r>
                  <a:rPr lang="es-MX" sz="1700" dirty="0">
                    <a:solidFill>
                      <a:srgbClr val="182B47"/>
                    </a:solidFill>
                  </a:rPr>
                  <a:t> (mide la competitividad en los mercados internacionales de exportación).  </a:t>
                </a:r>
              </a:p>
              <a:p>
                <a:pPr marL="285750" indent="-285750" algn="just">
                  <a:buClr>
                    <a:srgbClr val="182B47"/>
                  </a:buClr>
                  <a:buFont typeface="Arial" panose="020B0604020202020204" pitchFamily="34" charset="0"/>
                  <a:buChar char="•"/>
                </a:pPr>
                <a:r>
                  <a:rPr lang="es-MX" sz="1700" dirty="0">
                    <a:solidFill>
                      <a:srgbClr val="182B47"/>
                    </a:solidFill>
                  </a:rPr>
                  <a:t>El ponderador más completo captura ambas formas de competencia: </a:t>
                </a:r>
                <a:r>
                  <a:rPr lang="es-MX" sz="1700" b="1" dirty="0">
                    <a:solidFill>
                      <a:srgbClr val="182B47"/>
                    </a:solidFill>
                  </a:rPr>
                  <a:t>directa</a:t>
                </a:r>
                <a:r>
                  <a:rPr lang="es-MX" sz="1700" dirty="0">
                    <a:solidFill>
                      <a:srgbClr val="182B47"/>
                    </a:solidFill>
                  </a:rPr>
                  <a:t>, mediante el comercio bilateral, e </a:t>
                </a:r>
                <a:r>
                  <a:rPr lang="es-MX" sz="1700" b="1" dirty="0">
                    <a:solidFill>
                      <a:srgbClr val="182B47"/>
                    </a:solidFill>
                  </a:rPr>
                  <a:t>indirecta</a:t>
                </a:r>
                <a:r>
                  <a:rPr lang="es-MX" sz="1700" dirty="0">
                    <a:solidFill>
                      <a:srgbClr val="182B47"/>
                    </a:solidFill>
                  </a:rPr>
                  <a:t>, a través de la competencia en mercados terceros. </a:t>
                </a:r>
                <a:endParaRPr lang="es-MX" sz="1700" b="1" dirty="0">
                  <a:solidFill>
                    <a:srgbClr val="182B47"/>
                  </a:solidFill>
                  <a:effectLst/>
                  <a:ea typeface="Times New Roman" panose="02020603050405020304" pitchFamily="18" charset="0"/>
                  <a:cs typeface="Times New Roman" panose="02020603050405020304" pitchFamily="18" charset="0"/>
                </a:endParaRPr>
              </a:p>
              <a:p>
                <a:pPr algn="just">
                  <a:lnSpc>
                    <a:spcPct val="150000"/>
                  </a:lnSpc>
                  <a:spcAft>
                    <a:spcPts val="800"/>
                  </a:spcAft>
                </a:pPr>
                <a:r>
                  <a:rPr lang="es-MX" sz="1400" b="1" dirty="0">
                    <a:solidFill>
                      <a:srgbClr val="182B47"/>
                    </a:solidFill>
                    <a:effectLst/>
                    <a:ea typeface="Times New Roman" panose="02020603050405020304" pitchFamily="18" charset="0"/>
                    <a:cs typeface="Times New Roman" panose="02020603050405020304" pitchFamily="18" charset="0"/>
                  </a:rPr>
                  <a:t>Ponderador importaciones:	</a:t>
                </a:r>
                <a14:m>
                  <m:oMath xmlns:m="http://schemas.openxmlformats.org/officeDocument/2006/math">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oMath>
                </a14:m>
                <a:endParaRPr lang="es-MX" sz="1400" b="1" dirty="0">
                  <a:solidFill>
                    <a:srgbClr val="182B47"/>
                  </a:solidFill>
                  <a:effectLst/>
                  <a:ea typeface="Calibri" panose="020F0502020204030204" pitchFamily="34" charset="0"/>
                  <a:cs typeface="Times New Roman" panose="02020603050405020304" pitchFamily="18" charset="0"/>
                </a:endParaRPr>
              </a:p>
              <a:p>
                <a:pPr algn="just">
                  <a:lnSpc>
                    <a:spcPct val="150000"/>
                  </a:lnSpc>
                  <a:spcAft>
                    <a:spcPts val="800"/>
                  </a:spcAft>
                </a:pPr>
                <a:r>
                  <a:rPr lang="es-MX" sz="1400" b="1" dirty="0">
                    <a:solidFill>
                      <a:srgbClr val="182B47"/>
                    </a:solidFill>
                    <a:effectLst/>
                    <a:ea typeface="Times New Roman" panose="02020603050405020304" pitchFamily="18" charset="0"/>
                    <a:cs typeface="Times New Roman" panose="02020603050405020304" pitchFamily="18" charset="0"/>
                  </a:rPr>
                  <a:t>Ponderador exportaciones:	 </a:t>
                </a:r>
                <a14:m>
                  <m:oMath xmlns:m="http://schemas.openxmlformats.org/officeDocument/2006/math">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Sub>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den>
                        </m:f>
                      </m:e>
                    </m:d>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Sub>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den>
                        </m:f>
                      </m:e>
                    </m:d>
                  </m:oMath>
                </a14:m>
                <a:endParaRPr lang="es-MX" sz="1400" b="1" dirty="0">
                  <a:solidFill>
                    <a:srgbClr val="182B47"/>
                  </a:solidFill>
                  <a:effectLst/>
                  <a:ea typeface="Calibri" panose="020F0502020204030204" pitchFamily="34" charset="0"/>
                  <a:cs typeface="Times New Roman" panose="02020603050405020304" pitchFamily="18" charset="0"/>
                </a:endParaRPr>
              </a:p>
              <a:p>
                <a:pPr algn="l"/>
                <a:r>
                  <a:rPr lang="es-MX" sz="1400" b="1" dirty="0">
                    <a:solidFill>
                      <a:srgbClr val="182B47"/>
                    </a:solidFill>
                    <a:effectLst/>
                    <a:ea typeface="Times New Roman" panose="02020603050405020304" pitchFamily="18" charset="0"/>
                  </a:rPr>
                  <a:t>Ponderador total:		</a:t>
                </a:r>
                <a14:m>
                  <m:oMath xmlns:m="http://schemas.openxmlformats.org/officeDocument/2006/math">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sup>
                    </m:sSubSup>
                  </m:oMath>
                </a14:m>
                <a:endParaRPr lang="es-MX" sz="1400" b="1" dirty="0">
                  <a:solidFill>
                    <a:srgbClr val="182B47"/>
                  </a:solidFill>
                  <a:effectLst/>
                  <a:ea typeface="Times New Roman" panose="02020603050405020304" pitchFamily="18" charset="0"/>
                  <a:cs typeface="Times New Roman" panose="02020603050405020304" pitchFamily="18" charset="0"/>
                </a:endParaRPr>
              </a:p>
              <a:p>
                <a:pPr algn="l"/>
                <a:endParaRPr lang="es-MX" sz="1700" b="1"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5017186"/>
              </a:xfrm>
              <a:prstGeom prst="rect">
                <a:avLst/>
              </a:prstGeom>
              <a:blipFill>
                <a:blip r:embed="rId2"/>
                <a:stretch>
                  <a:fillRect l="-333" t="-486" r="-38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E864553-E65F-43AA-9862-856C73AE7013}"/>
                  </a:ext>
                </a:extLst>
              </p:cNvPr>
              <p:cNvSpPr txBox="1"/>
              <p:nvPr/>
            </p:nvSpPr>
            <p:spPr>
              <a:xfrm>
                <a:off x="6943388" y="3212976"/>
                <a:ext cx="4665792" cy="1659237"/>
              </a:xfrm>
              <a:prstGeom prst="rect">
                <a:avLst/>
              </a:prstGeom>
              <a:noFill/>
            </p:spPr>
            <p:txBody>
              <a:bodyPr wrap="square" rtlCol="0">
                <a:spAutoFit/>
              </a:bodyPr>
              <a:lstStyle/>
              <a:p>
                <a:pPr algn="just">
                  <a:spcAft>
                    <a:spcPts val="800"/>
                  </a:spcAft>
                </a:pPr>
                <a:r>
                  <a:rPr lang="es-MX" sz="1400" dirty="0">
                    <a:solidFill>
                      <a:srgbClr val="182B47"/>
                    </a:solidFill>
                    <a:effectLst/>
                    <a:ea typeface="Times New Roman" panose="02020603050405020304" pitchFamily="18" charset="0"/>
                    <a:cs typeface="Times New Roman" panose="02020603050405020304" pitchFamily="18" charset="0"/>
                  </a:rPr>
                  <a:t>Donde:</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400"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a:t>
                </a:r>
                <a:r>
                  <a:rPr lang="es-MX" sz="1400" dirty="0">
                    <a:solidFill>
                      <a:srgbClr val="182B47"/>
                    </a:solidFill>
                    <a:ea typeface="Times New Roman" panose="02020603050405020304" pitchFamily="18" charset="0"/>
                    <a:cs typeface="Times New Roman" panose="02020603050405020304" pitchFamily="18" charset="0"/>
                  </a:rPr>
                  <a:t>E</a:t>
                </a:r>
                <a:r>
                  <a:rPr lang="es-MX" sz="1400" dirty="0">
                    <a:solidFill>
                      <a:srgbClr val="182B47"/>
                    </a:solidFill>
                    <a:effectLst/>
                    <a:ea typeface="Times New Roman" panose="02020603050405020304" pitchFamily="18" charset="0"/>
                    <a:cs typeface="Times New Roman" panose="02020603050405020304" pitchFamily="18" charset="0"/>
                  </a:rPr>
                  <a:t>xportaciones (importaciones) de j hacia (desde) i </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 Exportaciones (importaciones) totales de j</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MX" sz="1400" dirty="0">
                    <a:solidFill>
                      <a:srgbClr val="182B47"/>
                    </a:solidFill>
                    <a:effectLst/>
                    <a:ea typeface="Times New Roman" panose="02020603050405020304" pitchFamily="18" charset="0"/>
                    <a:cs typeface="Times New Roman" panose="02020603050405020304" pitchFamily="18" charset="0"/>
                  </a:rPr>
                  <a:t>= Oferta interna bruta de productos manufacturados de i </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400" dirty="0">
                    <a:solidFill>
                      <a:srgbClr val="182B47"/>
                    </a:solidFill>
                    <a:effectLst/>
                    <a:ea typeface="Times New Roman" panose="02020603050405020304" pitchFamily="18" charset="0"/>
                    <a:cs typeface="Times New Roman" panose="02020603050405020304" pitchFamily="18" charset="0"/>
                  </a:rPr>
                  <a:t> = Suma de las exportaciones de h hacia i (excluyendo j)</a:t>
                </a:r>
                <a:endParaRPr lang="es-MX" sz="14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2" name="CuadroTexto 1">
                <a:extLst>
                  <a:ext uri="{FF2B5EF4-FFF2-40B4-BE49-F238E27FC236}">
                    <a16:creationId xmlns:a16="http://schemas.microsoft.com/office/drawing/2014/main" id="{0E864553-E65F-43AA-9862-856C73AE7013}"/>
                  </a:ext>
                </a:extLst>
              </p:cNvPr>
              <p:cNvSpPr txBox="1">
                <a:spLocks noRot="1" noChangeAspect="1" noMove="1" noResize="1" noEditPoints="1" noAdjustHandles="1" noChangeArrowheads="1" noChangeShapeType="1" noTextEdit="1"/>
              </p:cNvSpPr>
              <p:nvPr/>
            </p:nvSpPr>
            <p:spPr>
              <a:xfrm>
                <a:off x="6943388" y="3212976"/>
                <a:ext cx="4665792" cy="1659237"/>
              </a:xfrm>
              <a:prstGeom prst="rect">
                <a:avLst/>
              </a:prstGeom>
              <a:blipFill>
                <a:blip r:embed="rId3"/>
                <a:stretch>
                  <a:fillRect l="-392" t="-735" b="-3309"/>
                </a:stretch>
              </a:blipFill>
            </p:spPr>
            <p:txBody>
              <a:bodyPr/>
              <a:lstStyle/>
              <a:p>
                <a:r>
                  <a:rPr lang="es-MX">
                    <a:noFill/>
                  </a:rPr>
                  <a:t> </a:t>
                </a:r>
              </a:p>
            </p:txBody>
          </p:sp>
        </mc:Fallback>
      </mc:AlternateContent>
    </p:spTree>
    <p:extLst>
      <p:ext uri="{BB962C8B-B14F-4D97-AF65-F5344CB8AC3E}">
        <p14:creationId xmlns:p14="http://schemas.microsoft.com/office/powerpoint/2010/main" val="2764147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207097"/>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Banco Central Europeo y Banco Central de Chile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b="1" dirty="0">
              <a:solidFill>
                <a:srgbClr val="182B47"/>
              </a:solidFill>
            </a:endParaRPr>
          </a:p>
          <a:p>
            <a:pPr algn="just">
              <a:buClr>
                <a:srgbClr val="182B47"/>
              </a:buClr>
            </a:pPr>
            <a:r>
              <a:rPr lang="es-MX" sz="1700" b="1" dirty="0">
                <a:solidFill>
                  <a:srgbClr val="182B47"/>
                </a:solidFill>
              </a:rPr>
              <a:t>Interpretación de los diferentes resultados del índice:</a:t>
            </a:r>
          </a:p>
          <a:p>
            <a:pPr marL="285750" indent="-285750" algn="just">
              <a:buClr>
                <a:srgbClr val="182B47"/>
              </a:buClr>
              <a:buFont typeface="Arial" panose="020B0604020202020204" pitchFamily="34" charset="0"/>
              <a:buChar char="•"/>
            </a:pPr>
            <a:r>
              <a:rPr lang="es-MX" sz="1700" b="1" dirty="0">
                <a:solidFill>
                  <a:srgbClr val="182B47"/>
                </a:solidFill>
              </a:rPr>
              <a:t>Distintos punto de vista:</a:t>
            </a:r>
          </a:p>
          <a:p>
            <a:pPr marL="742950" lvl="1" indent="-285750" algn="just">
              <a:buClr>
                <a:srgbClr val="182B47"/>
              </a:buClr>
              <a:buFont typeface="Arial" panose="020B0604020202020204" pitchFamily="34" charset="0"/>
              <a:buChar char="•"/>
            </a:pPr>
            <a:r>
              <a:rPr lang="es-MX" sz="1700" dirty="0">
                <a:solidFill>
                  <a:srgbClr val="182B47"/>
                </a:solidFill>
              </a:rPr>
              <a:t>BCE (zona euro): analiza el poder adquisitivo desde el punto de vista de Europa.</a:t>
            </a:r>
          </a:p>
          <a:p>
            <a:pPr marL="742950" lvl="1" indent="-285750" algn="just">
              <a:buClr>
                <a:srgbClr val="182B47"/>
              </a:buClr>
              <a:buFont typeface="Arial" panose="020B0604020202020204" pitchFamily="34" charset="0"/>
              <a:buChar char="•"/>
            </a:pPr>
            <a:r>
              <a:rPr lang="es-MX" sz="1700" dirty="0">
                <a:solidFill>
                  <a:srgbClr val="182B47"/>
                </a:solidFill>
              </a:rPr>
              <a:t>Chile (o países en desarrollo): lo ve desde el punto de vista de la moneda local, es decir, cómo afecta la competitividad externa del país frente al resto del mundo.</a:t>
            </a:r>
          </a:p>
          <a:p>
            <a:pPr lvl="1" algn="just">
              <a:buClr>
                <a:srgbClr val="182B47"/>
              </a:buClr>
            </a:pPr>
            <a:endParaRPr lang="es-MX" sz="1700" dirty="0">
              <a:solidFill>
                <a:srgbClr val="182B47"/>
              </a:solidFill>
            </a:endParaRPr>
          </a:p>
          <a:p>
            <a:pPr marL="742950" lvl="1" indent="-285750" algn="just">
              <a:buClr>
                <a:srgbClr val="182B47"/>
              </a:buClr>
              <a:buFont typeface="Arial" panose="020B0604020202020204" pitchFamily="34" charset="0"/>
              <a:buChar char="•"/>
            </a:pPr>
            <a:r>
              <a:rPr lang="es-MX" sz="1700" dirty="0">
                <a:solidFill>
                  <a:srgbClr val="182B47"/>
                </a:solidFill>
              </a:rPr>
              <a:t>BCE usa TC = moneda extranjera por euro (USD/EUR).</a:t>
            </a:r>
          </a:p>
          <a:p>
            <a:pPr marL="742950" lvl="1" indent="-285750" algn="just">
              <a:buClr>
                <a:srgbClr val="182B47"/>
              </a:buClr>
              <a:buFont typeface="Arial" panose="020B0604020202020204" pitchFamily="34" charset="0"/>
              <a:buChar char="•"/>
            </a:pPr>
            <a:r>
              <a:rPr lang="es-MX" sz="1700" dirty="0">
                <a:solidFill>
                  <a:srgbClr val="182B47"/>
                </a:solidFill>
              </a:rPr>
              <a:t>Chile usa TC = moneda local por dólar (CLP/USD).</a:t>
            </a:r>
          </a:p>
          <a:p>
            <a:pPr algn="just">
              <a:buClr>
                <a:srgbClr val="182B47"/>
              </a:buClr>
            </a:pPr>
            <a:endParaRPr lang="es-MX" sz="1700" dirty="0">
              <a:solidFill>
                <a:srgbClr val="182B47"/>
              </a:solidFill>
            </a:endParaRPr>
          </a:p>
          <a:p>
            <a:pPr>
              <a:buClr>
                <a:srgbClr val="182B47"/>
              </a:buClr>
            </a:pPr>
            <a:r>
              <a:rPr lang="es-MX" sz="1700" dirty="0">
                <a:solidFill>
                  <a:srgbClr val="182B47"/>
                </a:solidFill>
              </a:rPr>
              <a:t>• Si el TCR sube en el método del BCE → apreciación real → pierde competitividad.</a:t>
            </a:r>
          </a:p>
          <a:p>
            <a:pPr>
              <a:buClr>
                <a:srgbClr val="182B47"/>
              </a:buClr>
            </a:pPr>
            <a:r>
              <a:rPr lang="es-MX" sz="1700" dirty="0">
                <a:solidFill>
                  <a:srgbClr val="182B47"/>
                </a:solidFill>
              </a:rPr>
              <a:t>• Si el TCR sube en el método chileno → depreciación real → gana competitividad</a:t>
            </a:r>
          </a:p>
          <a:p>
            <a:pPr algn="just">
              <a:buClr>
                <a:srgbClr val="182B47"/>
              </a:buClr>
            </a:pPr>
            <a:endParaRPr lang="es-MX" sz="1700" b="1" dirty="0">
              <a:solidFill>
                <a:srgbClr val="182B47"/>
              </a:solidFill>
            </a:endParaRPr>
          </a:p>
        </p:txBody>
      </p:sp>
    </p:spTree>
    <p:extLst>
      <p:ext uri="{BB962C8B-B14F-4D97-AF65-F5344CB8AC3E}">
        <p14:creationId xmlns:p14="http://schemas.microsoft.com/office/powerpoint/2010/main" val="2631304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187691"/>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la Organización para la Cooperación y el Desarrollo Económico (OCDE)</a:t>
            </a:r>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77307" y="1129310"/>
                <a:ext cx="10972800" cy="4285042"/>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buSzPct val="100000"/>
                </a:pPr>
                <a:r>
                  <a:rPr lang="es-MX" sz="1700" dirty="0">
                    <a:solidFill>
                      <a:srgbClr val="182B47"/>
                    </a:solidFill>
                    <a:effectLst/>
                    <a:ea typeface="Calibri" panose="020F0502020204030204" pitchFamily="34" charset="0"/>
                    <a:cs typeface="Times New Roman" panose="02020603050405020304" pitchFamily="18" charset="0"/>
                  </a:rPr>
                  <a:t>La OCDE (1986) define el Tipo de Cambio Real Efectivo (TCRE) como un </a:t>
                </a:r>
                <a:r>
                  <a:rPr lang="es-MX" sz="1700" b="1" dirty="0">
                    <a:solidFill>
                      <a:srgbClr val="182B47"/>
                    </a:solidFill>
                    <a:effectLst/>
                    <a:ea typeface="Calibri" panose="020F0502020204030204" pitchFamily="34" charset="0"/>
                    <a:cs typeface="Times New Roman" panose="02020603050405020304" pitchFamily="18" charset="0"/>
                  </a:rPr>
                  <a:t>indicador clave </a:t>
                </a:r>
                <a:r>
                  <a:rPr lang="es-MX" sz="1700" dirty="0">
                    <a:solidFill>
                      <a:srgbClr val="182B47"/>
                    </a:solidFill>
                    <a:effectLst/>
                    <a:ea typeface="Calibri" panose="020F0502020204030204" pitchFamily="34" charset="0"/>
                    <a:cs typeface="Times New Roman" panose="02020603050405020304" pitchFamily="18" charset="0"/>
                  </a:rPr>
                  <a:t>para medir la </a:t>
                </a:r>
                <a:r>
                  <a:rPr lang="es-MX" sz="1700" b="1" dirty="0">
                    <a:solidFill>
                      <a:srgbClr val="182B47"/>
                    </a:solidFill>
                    <a:effectLst/>
                    <a:ea typeface="Calibri" panose="020F0502020204030204" pitchFamily="34" charset="0"/>
                    <a:cs typeface="Times New Roman" panose="02020603050405020304" pitchFamily="18" charset="0"/>
                  </a:rPr>
                  <a:t>competitividad</a:t>
                </a:r>
                <a:r>
                  <a:rPr lang="es-MX" sz="1700" dirty="0">
                    <a:solidFill>
                      <a:srgbClr val="182B47"/>
                    </a:solidFill>
                    <a:effectLst/>
                    <a:ea typeface="Calibri" panose="020F0502020204030204" pitchFamily="34" charset="0"/>
                    <a:cs typeface="Times New Roman" panose="02020603050405020304" pitchFamily="18" charset="0"/>
                  </a:rPr>
                  <a:t> internacional de un país, al comparar el costo relativo de sus bienes y servicios frente a los de sus principales socios comerciales. Este índice ajusta tanto las variaciones en los tipos de cambio nominales como en los niveles de precios relativos. </a:t>
                </a:r>
                <a:endParaRPr lang="es-MX" sz="1000" dirty="0">
                  <a:solidFill>
                    <a:srgbClr val="182B47"/>
                  </a:solidFill>
                  <a:effectLst/>
                  <a:ea typeface="Calibri" panose="020F0502020204030204" pitchFamily="34" charset="0"/>
                  <a:cs typeface="Times New Roman" panose="02020603050405020304" pitchFamily="18" charset="0"/>
                </a:endParaRPr>
              </a:p>
              <a:p>
                <a:pPr algn="just">
                  <a:buClr>
                    <a:srgbClr val="182B47"/>
                  </a:buClr>
                  <a:buSzPct val="100000"/>
                </a:pPr>
                <a:r>
                  <a:rPr lang="es-MX" sz="1700" dirty="0">
                    <a:solidFill>
                      <a:srgbClr val="182B47"/>
                    </a:solidFill>
                    <a:ea typeface="Calibri" panose="020F0502020204030204" pitchFamily="34" charset="0"/>
                    <a:cs typeface="Times New Roman" panose="02020603050405020304" pitchFamily="18" charset="0"/>
                  </a:rPr>
                  <a:t>En términos generales, el cambio relativo en el IPC entre dos periodos se obtiene comparando el cambio en el IPC del propio país (convertido en dólares estadounidenses) con respecto a un promedio ponderado de los cambios en los IPC de los países competidores. </a:t>
                </a:r>
              </a:p>
              <a:p>
                <a:pPr marL="742950" lvl="1" indent="-285750" algn="just">
                  <a:buClr>
                    <a:srgbClr val="182B47"/>
                  </a:buClr>
                  <a:buSzPct val="100000"/>
                  <a:buFont typeface="Arial" panose="020B0604020202020204" pitchFamily="34" charset="0"/>
                  <a:buChar char="•"/>
                </a:pPr>
                <a:r>
                  <a:rPr lang="es-MX" sz="1600" dirty="0">
                    <a:solidFill>
                      <a:srgbClr val="182B47"/>
                    </a:solidFill>
                    <a:ea typeface="Calibri" panose="020F0502020204030204" pitchFamily="34" charset="0"/>
                    <a:cs typeface="Times New Roman" panose="02020603050405020304" pitchFamily="18" charset="0"/>
                  </a:rPr>
                  <a:t>Los cambios relativos en el índice de costos unitarios laborales en manufacturas son calculados de la misma forma.</a:t>
                </a:r>
              </a:p>
              <a:p>
                <a:pPr algn="just">
                  <a:buClr>
                    <a:srgbClr val="182B47"/>
                  </a:buClr>
                  <a:buSzPct val="100000"/>
                </a:pPr>
                <a:r>
                  <a:rPr lang="es-MX" sz="1700" dirty="0">
                    <a:solidFill>
                      <a:srgbClr val="182B47"/>
                    </a:solidFill>
                    <a:effectLst/>
                    <a:ea typeface="Calibri" panose="020F0502020204030204" pitchFamily="34" charset="0"/>
                    <a:cs typeface="Times New Roman" panose="02020603050405020304" pitchFamily="18" charset="0"/>
                  </a:rPr>
                  <a:t>Algebraicamente el diferencial de precios usado por la OCDE para medir el TCRE definido como una medida de competitividad internacional, para el país i es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fName>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𝑪</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func>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fName>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func>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supHide m:val="on"/>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𝒋</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up/>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𝒊𝒋</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b>
                              </m:sSub>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𝒋</m:t>
                                  </m:r>
                                </m:sub>
                              </m:sSub>
                            </m:e>
                          </m:d>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índice de precios (o costos) en dólares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patrón de ponderación</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buSzPct val="100000"/>
                </a:pP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77307" y="1129310"/>
                <a:ext cx="10972800" cy="4285042"/>
              </a:xfrm>
              <a:prstGeom prst="rect">
                <a:avLst/>
              </a:prstGeom>
              <a:blipFill>
                <a:blip r:embed="rId2"/>
                <a:stretch>
                  <a:fillRect l="-389" t="-427" r="-333" b="-12233"/>
                </a:stretch>
              </a:blipFill>
            </p:spPr>
            <p:txBody>
              <a:bodyPr/>
              <a:lstStyle/>
              <a:p>
                <a:r>
                  <a:rPr lang="es-MX">
                    <a:noFill/>
                  </a:rPr>
                  <a:t> </a:t>
                </a:r>
              </a:p>
            </p:txBody>
          </p:sp>
        </mc:Fallback>
      </mc:AlternateContent>
    </p:spTree>
    <p:extLst>
      <p:ext uri="{BB962C8B-B14F-4D97-AF65-F5344CB8AC3E}">
        <p14:creationId xmlns:p14="http://schemas.microsoft.com/office/powerpoint/2010/main" val="2004797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DB7975F2-2129-47DD-B75F-9A45F0663839}"/>
              </a:ext>
            </a:extLst>
          </p:cNvPr>
          <p:cNvSpPr>
            <a:spLocks noGrp="1"/>
          </p:cNvSpPr>
          <p:nvPr>
            <p:ph type="ftr" sz="quarter" idx="11"/>
          </p:nvPr>
        </p:nvSpPr>
        <p:spPr>
          <a:xfrm>
            <a:off x="0" y="6396850"/>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E3D586D7-3273-45F8-8DA9-481DD0AAE04E}"/>
                  </a:ext>
                </a:extLst>
              </p:cNvPr>
              <p:cNvSpPr txBox="1"/>
              <p:nvPr/>
            </p:nvSpPr>
            <p:spPr>
              <a:xfrm>
                <a:off x="459802" y="391714"/>
                <a:ext cx="5616624" cy="5709448"/>
              </a:xfrm>
              <a:prstGeom prst="rect">
                <a:avLst/>
              </a:prstGeom>
              <a:noFill/>
            </p:spPr>
            <p:txBody>
              <a:bodyPr wrap="square">
                <a:spAutoFit/>
              </a:bodyPr>
              <a:lstStyle/>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Los índices en dólares pueden ser reescritos como:</a:t>
                </a: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 </a:t>
                </a: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precio expresado en la moneda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tipo de cambio con respecto al dólar</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La ecuación puede ser reescrita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𝑙𝑛</m:t>
                          </m:r>
                        </m:fName>
                        <m:e>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func>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𝑙𝑛</m:t>
                          </m:r>
                        </m:fName>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e>
                      </m:func>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𝑖𝑗</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s-MX" sz="170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ln</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sub>
                          </m:sSub>
                        </m:e>
                      </m:nary>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m:t>
                          </m:r>
                        </m:fName>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func>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Por lo tanto,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num>
                        <m:den>
                          <m:nary>
                            <m:naryPr>
                              <m:chr m:val="∏"/>
                              <m:limLoc m:val="subSup"/>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en>
                      </m:f>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tipo de cambio real efectivo para el país i donde </a:t>
                </a:r>
                <a:r>
                  <a:rPr lang="es-MX" sz="1700" dirty="0" err="1">
                    <a:solidFill>
                      <a:srgbClr val="182B47"/>
                    </a:solidFill>
                    <a:effectLst/>
                    <a:ea typeface="Times New Roman" panose="02020603050405020304" pitchFamily="18" charset="0"/>
                    <a:cs typeface="Times New Roman" panose="02020603050405020304" pitchFamily="18" charset="0"/>
                  </a:rPr>
                  <a:t>Pl</a:t>
                </a:r>
                <a:r>
                  <a:rPr lang="es-MX" sz="1700" dirty="0">
                    <a:solidFill>
                      <a:srgbClr val="182B47"/>
                    </a:solidFill>
                    <a:effectLst/>
                    <a:ea typeface="Times New Roman" panose="02020603050405020304" pitchFamily="18" charset="0"/>
                    <a:cs typeface="Times New Roman" panose="02020603050405020304" pitchFamily="18" charset="0"/>
                  </a:rPr>
                  <a:t> es usado como el índice de precios deflactor, es decir, si </a:t>
                </a:r>
                <a:r>
                  <a:rPr lang="es-MX" sz="1700" dirty="0" err="1">
                    <a:solidFill>
                      <a:srgbClr val="182B47"/>
                    </a:solidFill>
                    <a:effectLst/>
                    <a:ea typeface="Times New Roman" panose="02020603050405020304" pitchFamily="18" charset="0"/>
                    <a:cs typeface="Times New Roman" panose="02020603050405020304" pitchFamily="18" charset="0"/>
                  </a:rPr>
                  <a:t>Pl</a:t>
                </a:r>
                <a:r>
                  <a:rPr lang="es-MX" sz="1700" dirty="0">
                    <a:solidFill>
                      <a:srgbClr val="182B47"/>
                    </a:solidFill>
                    <a:effectLst/>
                    <a:ea typeface="Times New Roman" panose="02020603050405020304" pitchFamily="18" charset="0"/>
                    <a:cs typeface="Times New Roman" panose="02020603050405020304" pitchFamily="18" charset="0"/>
                  </a:rPr>
                  <a:t> es el índice de costos unitarios laborales, tendría:</a:t>
                </a: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E3D586D7-3273-45F8-8DA9-481DD0AAE04E}"/>
                  </a:ext>
                </a:extLst>
              </p:cNvPr>
              <p:cNvSpPr txBox="1">
                <a:spLocks noRot="1" noChangeAspect="1" noMove="1" noResize="1" noEditPoints="1" noAdjustHandles="1" noChangeArrowheads="1" noChangeShapeType="1" noTextEdit="1"/>
              </p:cNvSpPr>
              <p:nvPr/>
            </p:nvSpPr>
            <p:spPr>
              <a:xfrm>
                <a:off x="459802" y="391714"/>
                <a:ext cx="5616624" cy="5709448"/>
              </a:xfrm>
              <a:prstGeom prst="rect">
                <a:avLst/>
              </a:prstGeom>
              <a:blipFill>
                <a:blip r:embed="rId2"/>
                <a:stretch>
                  <a:fillRect t="-320" r="-651" b="-42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3181A91-7FA6-4A04-8AEA-3F28E3448220}"/>
                  </a:ext>
                </a:extLst>
              </p:cNvPr>
              <p:cNvSpPr txBox="1"/>
              <p:nvPr/>
            </p:nvSpPr>
            <p:spPr>
              <a:xfrm>
                <a:off x="6751784" y="695162"/>
                <a:ext cx="4800199" cy="4579843"/>
              </a:xfrm>
              <a:prstGeom prst="rect">
                <a:avLst/>
              </a:prstGeom>
              <a:noFill/>
            </p:spPr>
            <p:txBody>
              <a:bodyPr wrap="square">
                <a:spAutoFit/>
              </a:bodyPr>
              <a:lstStyle/>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𝑻𝑪𝑹</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𝑼𝑳𝑪</m:t>
                          </m:r>
                        </m:e>
                        <m: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𝑶𝑪𝑫𝑬</m:t>
                              </m:r>
                            </m:sub>
                          </m:sSub>
                        </m:sub>
                      </m:sSub>
                      <m:r>
                        <a:rPr lang="es-MX" sz="1700" b="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e>
                          </m:nary>
                        </m:num>
                        <m:den>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𝑼𝑳𝑪</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𝑼𝑳𝑪</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Donde: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ULC</a:t>
                </a:r>
                <a:r>
                  <a:rPr lang="es-MX" sz="1000" b="1" dirty="0">
                    <a:solidFill>
                      <a:srgbClr val="182B47"/>
                    </a:solidFill>
                    <a:effectLst/>
                    <a:ea typeface="Calibri" panose="020F0502020204030204" pitchFamily="34" charset="0"/>
                    <a:cs typeface="Times New Roman" panose="02020603050405020304" pitchFamily="18" charset="0"/>
                  </a:rPr>
                  <a:t>i</a:t>
                </a:r>
                <a:r>
                  <a:rPr lang="es-MX" sz="1700" dirty="0">
                    <a:solidFill>
                      <a:srgbClr val="182B47"/>
                    </a:solidFill>
                    <a:effectLst/>
                    <a:ea typeface="Calibri" panose="020F0502020204030204" pitchFamily="34" charset="0"/>
                    <a:cs typeface="Times New Roman" panose="02020603050405020304" pitchFamily="18" charset="0"/>
                  </a:rPr>
                  <a:t> y ULCl</a:t>
                </a:r>
                <a:r>
                  <a:rPr lang="es-MX" sz="1000" b="1" dirty="0">
                    <a:solidFill>
                      <a:srgbClr val="182B47"/>
                    </a:solidFill>
                    <a:effectLst/>
                    <a:ea typeface="Calibri" panose="020F0502020204030204" pitchFamily="34" charset="0"/>
                    <a:cs typeface="Times New Roman" panose="02020603050405020304" pitchFamily="18" charset="0"/>
                  </a:rPr>
                  <a:t>j</a:t>
                </a:r>
                <a:r>
                  <a:rPr lang="es-MX" sz="1700" dirty="0">
                    <a:solidFill>
                      <a:srgbClr val="182B47"/>
                    </a:solidFill>
                    <a:effectLst/>
                    <a:ea typeface="Calibri" panose="020F0502020204030204" pitchFamily="34" charset="0"/>
                    <a:cs typeface="Times New Roman" panose="02020603050405020304" pitchFamily="18" charset="0"/>
                  </a:rPr>
                  <a:t> = índices de costos unitarios laborales en manufacturas para el país i y j, respectivamente.</a:t>
                </a: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A su vez, para obtener el índice de tipo de cambio real efectivo basado en los índices de precios al consumidor tendríamos:</a:t>
                </a: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𝑻𝑪𝑹</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𝑪𝑷𝒍</m:t>
                          </m:r>
                        </m:e>
                        <m: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𝑶𝑪𝑫𝑬</m:t>
                              </m:r>
                            </m:sub>
                          </m:sSub>
                        </m:sub>
                      </m:sSub>
                      <m:r>
                        <a:rPr lang="es-MX" sz="1700" b="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e>
                          </m:nary>
                        </m:num>
                        <m:den>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𝑷𝒍</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𝒑𝒍</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en>
                      </m:f>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son los índices de precios al consumidor para el país i y j, respectivamente.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9" name="CuadroTexto 8">
                <a:extLst>
                  <a:ext uri="{FF2B5EF4-FFF2-40B4-BE49-F238E27FC236}">
                    <a16:creationId xmlns:a16="http://schemas.microsoft.com/office/drawing/2014/main" id="{03181A91-7FA6-4A04-8AEA-3F28E3448220}"/>
                  </a:ext>
                </a:extLst>
              </p:cNvPr>
              <p:cNvSpPr txBox="1">
                <a:spLocks noRot="1" noChangeAspect="1" noMove="1" noResize="1" noEditPoints="1" noAdjustHandles="1" noChangeArrowheads="1" noChangeShapeType="1" noTextEdit="1"/>
              </p:cNvSpPr>
              <p:nvPr/>
            </p:nvSpPr>
            <p:spPr>
              <a:xfrm>
                <a:off x="6751784" y="695162"/>
                <a:ext cx="4800199" cy="4579843"/>
              </a:xfrm>
              <a:prstGeom prst="rect">
                <a:avLst/>
              </a:prstGeom>
              <a:blipFill>
                <a:blip r:embed="rId3"/>
                <a:stretch>
                  <a:fillRect r="-762"/>
                </a:stretch>
              </a:blipFill>
            </p:spPr>
            <p:txBody>
              <a:bodyPr/>
              <a:lstStyle/>
              <a:p>
                <a:r>
                  <a:rPr lang="es-MX">
                    <a:noFill/>
                  </a:rPr>
                  <a:t> </a:t>
                </a:r>
              </a:p>
            </p:txBody>
          </p:sp>
        </mc:Fallback>
      </mc:AlternateContent>
    </p:spTree>
    <p:extLst>
      <p:ext uri="{BB962C8B-B14F-4D97-AF65-F5344CB8AC3E}">
        <p14:creationId xmlns:p14="http://schemas.microsoft.com/office/powerpoint/2010/main" val="2129511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DB7975F2-2129-47DD-B75F-9A45F0663839}"/>
              </a:ext>
            </a:extLst>
          </p:cNvPr>
          <p:cNvSpPr>
            <a:spLocks noGrp="1"/>
          </p:cNvSpPr>
          <p:nvPr>
            <p:ph type="ftr" sz="quarter" idx="11"/>
          </p:nvPr>
        </p:nvSpPr>
        <p:spPr>
          <a:xfrm>
            <a:off x="0" y="6396850"/>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3181A91-7FA6-4A04-8AEA-3F28E3448220}"/>
                  </a:ext>
                </a:extLst>
              </p:cNvPr>
              <p:cNvSpPr txBox="1"/>
              <p:nvPr/>
            </p:nvSpPr>
            <p:spPr>
              <a:xfrm>
                <a:off x="775720" y="1327061"/>
                <a:ext cx="10640559" cy="3847400"/>
              </a:xfrm>
              <a:prstGeom prst="rect">
                <a:avLst/>
              </a:prstGeom>
              <a:noFill/>
            </p:spPr>
            <p:txBody>
              <a:bodyPr wrap="square">
                <a:spAutoFit/>
              </a:bodyPr>
              <a:lstStyle/>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El esquema de ponderación </a:t>
                </a: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que se asume refleja la importancia relativa del competidor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es-MX" sz="1700" dirty="0">
                    <a:solidFill>
                      <a:srgbClr val="182B47"/>
                    </a:solidFill>
                    <a:effectLst/>
                    <a:ea typeface="Times New Roman" panose="02020603050405020304" pitchFamily="18" charset="0"/>
                    <a:cs typeface="Times New Roman" panose="02020603050405020304" pitchFamily="18" charset="0"/>
                  </a:rPr>
                  <a:t> en 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Esta ponderación es medida a través de la suma de la parte de las importaciones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ofertadas por 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d>
                      <m:d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e>
                    </m:d>
                  </m:oMath>
                </a14:m>
                <a:r>
                  <a:rPr lang="es-MX" sz="1700" dirty="0">
                    <a:solidFill>
                      <a:srgbClr val="182B47"/>
                    </a:solidFill>
                    <a:effectLst/>
                    <a:ea typeface="Times New Roman" panose="02020603050405020304" pitchFamily="18" charset="0"/>
                    <a:cs typeface="Times New Roman" panose="02020603050405020304" pitchFamily="18" charset="0"/>
                  </a:rPr>
                  <a:t> sobre todos los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mercados, multiplicado por la parte del total de las exportaciones del país</a:t>
                </a:r>
                <a:r>
                  <a:rPr lang="es-MX" sz="1700" i="1"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hacia los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𝑠</m:t>
                    </m:r>
                  </m:oMath>
                </a14:m>
                <a:r>
                  <a:rPr lang="es-MX" sz="1700" dirty="0">
                    <a:solidFill>
                      <a:srgbClr val="182B47"/>
                    </a:solidFill>
                    <a:effectLst/>
                    <a:ea typeface="Times New Roman" panose="02020603050405020304" pitchFamily="18" charset="0"/>
                    <a:cs typeface="Times New Roman" panose="02020603050405020304" pitchFamily="18" charset="0"/>
                  </a:rPr>
                  <a:t> mercados </a:t>
                </a:r>
                <a14:m>
                  <m:oMath xmlns:m="http://schemas.openxmlformats.org/officeDocument/2006/math">
                    <m:d>
                      <m:d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𝑘𝑖</m:t>
                            </m:r>
                          </m:sub>
                        </m:sSub>
                      </m:e>
                    </m:d>
                  </m:oMath>
                </a14:m>
                <a:r>
                  <a:rPr lang="es-MX" sz="1700" dirty="0">
                    <a:solidFill>
                      <a:srgbClr val="182B47"/>
                    </a:solidFill>
                    <a:effectLst/>
                    <a:ea typeface="Times New Roman" panose="02020603050405020304" pitchFamily="18" charset="0"/>
                    <a:cs typeface="Times New Roman" panose="02020603050405020304" pitchFamily="18" charset="0"/>
                  </a:rPr>
                  <a:t>. </a:t>
                </a: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Algebraicamente podríamos expresar lo anterior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𝐰</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𝐣</m:t>
                          </m:r>
                        </m:sub>
                        <m:sup/>
                        <m:e>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𝐗</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𝐤𝐢</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𝐗</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𝐤</m:t>
                                  </m:r>
                                </m:sub>
                              </m:sSub>
                            </m:den>
                          </m:f>
                        </m:e>
                      </m:nary>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a typeface="Calibri" panose="020F0502020204030204" pitchFamily="34" charset="0"/>
                    <a:cs typeface="Times New Roman" panose="02020603050405020304" pitchFamily="18" charset="0"/>
                  </a:rPr>
                  <a:t>En resumen, l</a:t>
                </a:r>
                <a:r>
                  <a:rPr lang="es-MX" sz="1700" dirty="0">
                    <a:solidFill>
                      <a:srgbClr val="182B47"/>
                    </a:solidFill>
                    <a:effectLst/>
                    <a:ea typeface="Calibri" panose="020F0502020204030204" pitchFamily="34" charset="0"/>
                    <a:cs typeface="Times New Roman" panose="02020603050405020304" pitchFamily="18" charset="0"/>
                  </a:rPr>
                  <a:t>os índices reales constituyen un índice encadenado de cambios porcentuales que utiliza un esquema de doble ponderación; donde para cada país en cuestión, compara el cambio porcentual en el tipo de cambio real con un promedio ponderado de los cambios en los TCR de sus competidores, relaciona países y mercados, insumiendo información del </a:t>
                </a:r>
                <a:r>
                  <a:rPr lang="es-MX" sz="1700" b="1" dirty="0">
                    <a:solidFill>
                      <a:srgbClr val="0070C0"/>
                    </a:solidFill>
                    <a:effectLst/>
                    <a:ea typeface="Calibri" panose="020F0502020204030204" pitchFamily="34" charset="0"/>
                    <a:cs typeface="Times New Roman" panose="02020603050405020304" pitchFamily="18" charset="0"/>
                  </a:rPr>
                  <a:t>flujo comercial de manufacturas</a:t>
                </a:r>
                <a:r>
                  <a:rPr lang="es-MX" sz="1700" dirty="0">
                    <a:solidFill>
                      <a:srgbClr val="182B47"/>
                    </a:solidFill>
                    <a:effectLst/>
                    <a:ea typeface="Calibri" panose="020F0502020204030204" pitchFamily="34" charset="0"/>
                    <a:cs typeface="Times New Roman" panose="02020603050405020304" pitchFamily="18" charset="0"/>
                  </a:rPr>
                  <a:t>.</a:t>
                </a:r>
              </a:p>
            </p:txBody>
          </p:sp>
        </mc:Choice>
        <mc:Fallback xmlns="">
          <p:sp>
            <p:nvSpPr>
              <p:cNvPr id="9" name="CuadroTexto 8">
                <a:extLst>
                  <a:ext uri="{FF2B5EF4-FFF2-40B4-BE49-F238E27FC236}">
                    <a16:creationId xmlns:a16="http://schemas.microsoft.com/office/drawing/2014/main" id="{03181A91-7FA6-4A04-8AEA-3F28E3448220}"/>
                  </a:ext>
                </a:extLst>
              </p:cNvPr>
              <p:cNvSpPr txBox="1">
                <a:spLocks noRot="1" noChangeAspect="1" noMove="1" noResize="1" noEditPoints="1" noAdjustHandles="1" noChangeArrowheads="1" noChangeShapeType="1" noTextEdit="1"/>
              </p:cNvSpPr>
              <p:nvPr/>
            </p:nvSpPr>
            <p:spPr>
              <a:xfrm>
                <a:off x="775720" y="1327061"/>
                <a:ext cx="10640559" cy="3847400"/>
              </a:xfrm>
              <a:prstGeom prst="rect">
                <a:avLst/>
              </a:prstGeom>
              <a:blipFill>
                <a:blip r:embed="rId2"/>
                <a:stretch>
                  <a:fillRect t="-475" r="-344" b="-1268"/>
                </a:stretch>
              </a:blipFill>
            </p:spPr>
            <p:txBody>
              <a:bodyPr/>
              <a:lstStyle/>
              <a:p>
                <a:r>
                  <a:rPr lang="es-MX">
                    <a:noFill/>
                  </a:rPr>
                  <a:t> </a:t>
                </a:r>
              </a:p>
            </p:txBody>
          </p:sp>
        </mc:Fallback>
      </mc:AlternateContent>
      <p:sp>
        <p:nvSpPr>
          <p:cNvPr id="5" name="Título 1">
            <a:extLst>
              <a:ext uri="{FF2B5EF4-FFF2-40B4-BE49-F238E27FC236}">
                <a16:creationId xmlns:a16="http://schemas.microsoft.com/office/drawing/2014/main" id="{9765F336-A068-42AE-B7BD-B736D5247C17}"/>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spTree>
    <p:extLst>
      <p:ext uri="{BB962C8B-B14F-4D97-AF65-F5344CB8AC3E}">
        <p14:creationId xmlns:p14="http://schemas.microsoft.com/office/powerpoint/2010/main" val="666967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 Limitado
</a:t>
            </a:r>
            <a:r>
              <a:rPr lang="es-MX" sz="900" dirty="0">
                <a:solidFill>
                  <a:srgbClr val="FFFFFF"/>
                </a:solidFill>
              </a:rPr>
              <a:t>Interna-Uso</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187691"/>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Tipo de Cambio Real (TCR) – Banco de México</a:t>
            </a:r>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95808" y="1160182"/>
                <a:ext cx="10972800" cy="4789097"/>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buSzPct val="100000"/>
                </a:pPr>
                <a:r>
                  <a:rPr lang="es-MX" sz="1700" dirty="0">
                    <a:solidFill>
                      <a:srgbClr val="182B47"/>
                    </a:solidFill>
                  </a:rPr>
                  <a:t>El índice del tipo de cambio real multilateral se calcula como el promedio ponderado de los tipos de cambio reales bilaterales con cada uno de sus principales socios comerciales. La ponderación utilizada corresponde a la proporción del comercio exterior con cada socio comercial respecto del comercio total de la economía. </a:t>
                </a:r>
              </a:p>
              <a:p>
                <a:pPr algn="just">
                  <a:buClr>
                    <a:srgbClr val="182B47"/>
                  </a:buClr>
                  <a:buSzPct val="100000"/>
                </a:pPr>
                <a:r>
                  <a:rPr lang="es-MX" sz="1700" dirty="0">
                    <a:solidFill>
                      <a:srgbClr val="182B47"/>
                    </a:solidFill>
                  </a:rPr>
                  <a:t>El tipo de cambio real bilateral se calcula como el producto del tipo de cambio nominal entre dos países por la razón de sus índices de precios:</a:t>
                </a:r>
              </a:p>
              <a:p>
                <a:pPr lvl="1" algn="just">
                  <a:buClr>
                    <a:srgbClr val="182B47"/>
                  </a:buClr>
                  <a:buSzPct val="100000"/>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𝑰𝑻𝑪</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𝒆</m:t>
                          </m:r>
                        </m:e>
                        <m:sub>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sub>
                      </m:sSub>
                      <m:d>
                        <m:d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𝒑</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bSup>
                            </m:num>
                            <m:den>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𝒑</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Sub>
                            </m:den>
                          </m:f>
                        </m:e>
                      </m:d>
                    </m:oMath>
                  </m:oMathPara>
                </a14:m>
                <a:endParaRPr lang="es-MX" sz="1700" dirty="0">
                  <a:solidFill>
                    <a:srgbClr val="182B47"/>
                  </a:solidFill>
                  <a:cs typeface="Times New Roman" panose="02020603050405020304" pitchFamily="18" charset="0"/>
                </a:endParaRPr>
              </a:p>
              <a:p>
                <a:pPr lvl="1" algn="just">
                  <a:buClr>
                    <a:srgbClr val="182B47"/>
                  </a:buClr>
                  <a:buSzPct val="100000"/>
                </a:pPr>
                <a:r>
                  <a:rPr lang="es-MX" sz="1700" dirty="0">
                    <a:solidFill>
                      <a:srgbClr val="182B47"/>
                    </a:solidFill>
                  </a:rPr>
                  <a:t>Dónde:</a:t>
                </a:r>
              </a:p>
              <a:p>
                <a:pPr marL="285750" indent="-285750" algn="just">
                  <a:spcAft>
                    <a:spcPts val="800"/>
                  </a:spcAft>
                  <a:buFont typeface="Arial" panose="020B0604020202020204" pitchFamily="34" charset="0"/>
                  <a:buChar char="•"/>
                </a:pPr>
                <a14:m>
                  <m:oMath xmlns:m="http://schemas.openxmlformats.org/officeDocument/2006/math">
                    <m:sSub>
                      <m:sSubPr>
                        <m:ctrlPr>
                          <a:rPr lang="es-MX" sz="1700"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𝜌</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Nacional de Precios al Consumidor de México (INPC) en el mes t</a:t>
                </a:r>
                <a:endParaRPr lang="es-MX" sz="1700" dirty="0">
                  <a:solidFill>
                    <a:srgbClr val="182B47"/>
                  </a:solidFill>
                  <a:effectLst/>
                  <a:ea typeface="Calibri" panose="020F0502020204030204" pitchFamily="34" charset="0"/>
                  <a:cs typeface="Times New Roman" panose="02020603050405020304" pitchFamily="18" charset="0"/>
                </a:endParaRPr>
              </a:p>
              <a:p>
                <a:pPr marL="285750" indent="-285750" algn="just">
                  <a:spcAft>
                    <a:spcPts val="800"/>
                  </a:spcAft>
                  <a:buFont typeface="Arial" panose="020B0604020202020204" pitchFamily="34" charset="0"/>
                  <a:buChar char="•"/>
                </a:pPr>
                <a14:m>
                  <m:oMath xmlns:m="http://schemas.openxmlformats.org/officeDocument/2006/math">
                    <m:sSubSup>
                      <m:sSubSup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𝜌</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sub>
                      <m: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b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de precios al consumidor de los EUA en el mes t</a:t>
                </a:r>
                <a:endParaRPr lang="es-MX" sz="1700" dirty="0">
                  <a:solidFill>
                    <a:srgbClr val="182B47"/>
                  </a:solidFill>
                  <a:effectLst/>
                  <a:ea typeface="Calibri" panose="020F0502020204030204" pitchFamily="34" charset="0"/>
                  <a:cs typeface="Times New Roman" panose="02020603050405020304" pitchFamily="18" charset="0"/>
                </a:endParaRPr>
              </a:p>
              <a:p>
                <a:pPr marL="285750" indent="-285750" algn="just">
                  <a:spcAft>
                    <a:spcPts val="800"/>
                  </a:spcAft>
                  <a:buFont typeface="Arial" panose="020B0604020202020204" pitchFamily="34" charset="0"/>
                  <a:buChar char="•"/>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𝑒</m:t>
                        </m:r>
                      </m:e>
                      <m:sub>
                        <m:sSup>
                          <m:sSup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e>
                          <m: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s-MX" sz="1700" dirty="0">
                    <a:solidFill>
                      <a:srgbClr val="182B47"/>
                    </a:solidFill>
                    <a:effectLst/>
                    <a:ea typeface="Times New Roman" panose="02020603050405020304" pitchFamily="18" charset="0"/>
                    <a:cs typeface="Times New Roman" panose="02020603050405020304" pitchFamily="18" charset="0"/>
                  </a:rPr>
                  <a:t> Índice del tipo de cambio nominal promedio en pesos de México por un dólar de los EUA en el mes “t” (tipo de cambio para solventar obligaciones denominadas en moneda extranjera, fecha de liquidación, promedio del mes)</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700" dirty="0">
                  <a:solidFill>
                    <a:srgbClr val="182B47"/>
                  </a:solidFill>
                  <a:cs typeface="Calibri" panose="020F0502020204030204" pitchFamily="34" charset="0"/>
                </a:endParaRPr>
              </a:p>
              <a:p>
                <a:pPr algn="just">
                  <a:buClr>
                    <a:srgbClr val="182B47"/>
                  </a:buClr>
                </a:pPr>
                <a:r>
                  <a:rPr lang="es-MX" sz="1700" dirty="0">
                    <a:solidFill>
                      <a:srgbClr val="182B47"/>
                    </a:solidFill>
                  </a:rPr>
                  <a:t>Interpretación: un aumento del índice de tipo de cambio real representa una depreciación y una disminución del índice una apreciación, pero, ¿cómo sabemos si este aumenta o disminuye? </a:t>
                </a:r>
              </a:p>
              <a:p>
                <a:pPr algn="just">
                  <a:buClr>
                    <a:srgbClr val="182B47"/>
                  </a:buClr>
                </a:pPr>
                <a:r>
                  <a:rPr lang="es-MX" sz="1050" dirty="0">
                    <a:solidFill>
                      <a:srgbClr val="182B47"/>
                    </a:solidFill>
                  </a:rPr>
                  <a:t>Nota: Base 1990:  </a:t>
                </a:r>
                <a:r>
                  <a:rPr lang="es-MX" sz="800" dirty="0">
                    <a:hlinkClick r:id="rId2"/>
                  </a:rPr>
                  <a:t>Estructura de información (SIE, Banco de México)</a:t>
                </a:r>
                <a:endParaRPr lang="es-MX" sz="1050" dirty="0"/>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95808" y="1160182"/>
                <a:ext cx="10972800" cy="4789097"/>
              </a:xfrm>
              <a:prstGeom prst="rect">
                <a:avLst/>
              </a:prstGeom>
              <a:blipFill>
                <a:blip r:embed="rId3"/>
                <a:stretch>
                  <a:fillRect l="-389" t="-382" r="-333" b="-3053"/>
                </a:stretch>
              </a:blipFill>
            </p:spPr>
            <p:txBody>
              <a:bodyPr/>
              <a:lstStyle/>
              <a:p>
                <a:r>
                  <a:rPr lang="es-MX">
                    <a:noFill/>
                  </a:rPr>
                  <a:t> </a:t>
                </a:r>
              </a:p>
            </p:txBody>
          </p:sp>
        </mc:Fallback>
      </mc:AlternateContent>
    </p:spTree>
    <p:extLst>
      <p:ext uri="{BB962C8B-B14F-4D97-AF65-F5344CB8AC3E}">
        <p14:creationId xmlns:p14="http://schemas.microsoft.com/office/powerpoint/2010/main" val="1448559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Deflactor </a:t>
            </a:r>
          </a:p>
          <a:p>
            <a:pPr algn="just">
              <a:buClr>
                <a:srgbClr val="182B47"/>
              </a:buClr>
            </a:pPr>
            <a:r>
              <a:rPr lang="es-MX" sz="1700" dirty="0">
                <a:solidFill>
                  <a:srgbClr val="182B47"/>
                </a:solidFill>
              </a:rPr>
              <a:t>Para calcular el Tipo de cambio real efectivo la OCDE utiliza dos índices de precios relativos: los </a:t>
            </a:r>
            <a:r>
              <a:rPr lang="es-MX" sz="1700" b="1" dirty="0">
                <a:solidFill>
                  <a:srgbClr val="0070C0"/>
                </a:solidFill>
              </a:rPr>
              <a:t>precios al consumidor </a:t>
            </a:r>
            <a:r>
              <a:rPr lang="es-MX" sz="1700" dirty="0">
                <a:solidFill>
                  <a:srgbClr val="182B47"/>
                </a:solidFill>
              </a:rPr>
              <a:t>y los </a:t>
            </a:r>
            <a:r>
              <a:rPr lang="es-MX" sz="1700" b="1" dirty="0">
                <a:solidFill>
                  <a:srgbClr val="0070C0"/>
                </a:solidFill>
              </a:rPr>
              <a:t>costos unitarios laborales en manufacturas</a:t>
            </a:r>
            <a:r>
              <a:rPr lang="es-MX" sz="1700" dirty="0">
                <a:solidFill>
                  <a:srgbClr val="182B47"/>
                </a:solidFill>
              </a:rPr>
              <a:t>.</a:t>
            </a:r>
          </a:p>
          <a:p>
            <a:pPr algn="just">
              <a:buClr>
                <a:srgbClr val="182B47"/>
              </a:buClr>
            </a:pPr>
            <a:endParaRPr lang="es-MX" sz="1700" b="1" dirty="0">
              <a:solidFill>
                <a:srgbClr val="182B47"/>
              </a:solidFill>
            </a:endParaRPr>
          </a:p>
          <a:p>
            <a:pPr marL="285750" indent="-285750" algn="just">
              <a:buClr>
                <a:srgbClr val="182B47"/>
              </a:buClr>
              <a:buFont typeface="Arial" panose="020B0604020202020204" pitchFamily="34" charset="0"/>
              <a:buChar char="•"/>
            </a:pPr>
            <a:r>
              <a:rPr lang="es-MX" sz="1700" b="1" dirty="0">
                <a:solidFill>
                  <a:srgbClr val="182B47"/>
                </a:solidFill>
              </a:rPr>
              <a:t>Los costos unitarios laborales (ULC): </a:t>
            </a:r>
            <a:r>
              <a:rPr lang="es-MX" sz="1700" dirty="0">
                <a:solidFill>
                  <a:srgbClr val="182B47"/>
                </a:solidFill>
              </a:rPr>
              <a:t>miden el costo promedio de trabajo por unidad de producción y son calculados como la tasa de los costos laborales totales sobre la producción real.</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La OCDE recurre a diversos indicadores para aproximar una medición cuantitativa de competitividad relativa, dentro de los cuales se incluye una medición de tipo de cambio nominal efectivo y dos reales con diferentes deflactores. De esta manera, ofrece medidas para </a:t>
            </a:r>
            <a:r>
              <a:rPr lang="es-MX" sz="1700" b="1" dirty="0">
                <a:solidFill>
                  <a:srgbClr val="182B47"/>
                </a:solidFill>
              </a:rPr>
              <a:t>49 países</a:t>
            </a:r>
            <a:r>
              <a:rPr lang="es-MX" sz="1700" dirty="0">
                <a:solidFill>
                  <a:srgbClr val="182B47"/>
                </a:solidFill>
              </a:rPr>
              <a:t>, dentro de los que se incluyen países miembros y no miembros de la OCDE.</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Según la metodología de 1986: Los datos necesarios para construir las formulas básicas comprenden las exportaciones y la producción de manufacturas. Para conciliar las diferentes fuentes, en particular las de comercio exterior y producción, se adoptó la CIIU (Clasificación Industrial Internacional Uniforme). Las fuentes de datos de comercio exterior no presentan mayores problemas, a diferencia de las fuentes de datos de producción, para las cuales fueron necesarias diversas aproximaciones e interpolaciones, por ello para cada grupo de países se consiguieron de diferente manera:</a:t>
            </a: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spTree>
    <p:extLst>
      <p:ext uri="{BB962C8B-B14F-4D97-AF65-F5344CB8AC3E}">
        <p14:creationId xmlns:p14="http://schemas.microsoft.com/office/powerpoint/2010/main" val="4190473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Para 11 países (EE. UU., Canadá, Alemania, Francia, Reino Unido, Japón, Italia, Australia, Bélgica, Países Bajos y Suecia), las cifras se obtuvieron de la base de datos COMTAP de la OCDE para el período 1970-1980. </a:t>
            </a:r>
          </a:p>
          <a:p>
            <a:pPr marL="285750" indent="-285750" algn="just">
              <a:buClr>
                <a:srgbClr val="182B47"/>
              </a:buClr>
              <a:buFont typeface="Arial" panose="020B0604020202020204" pitchFamily="34" charset="0"/>
              <a:buChar char="•"/>
            </a:pPr>
            <a:r>
              <a:rPr lang="es-MX" sz="1700" dirty="0">
                <a:solidFill>
                  <a:srgbClr val="182B47"/>
                </a:solidFill>
              </a:rPr>
              <a:t>Para 8 países (Finlandia, Grecia, Austria, Dinamarca, Noruega, Portugal, España y Turquía), se utilizaron matrices de insumo/producto derivadas de las Naciones Unidas y disponibles para los años 1970-1975.</a:t>
            </a:r>
          </a:p>
          <a:p>
            <a:pPr marL="285750" indent="-285750" algn="just">
              <a:buClr>
                <a:srgbClr val="182B47"/>
              </a:buClr>
              <a:buFont typeface="Arial" panose="020B0604020202020204" pitchFamily="34" charset="0"/>
              <a:buChar char="•"/>
            </a:pPr>
            <a:r>
              <a:rPr lang="es-MX" sz="1700" dirty="0">
                <a:solidFill>
                  <a:srgbClr val="182B47"/>
                </a:solidFill>
              </a:rPr>
              <a:t>Para Irlanda, Islandia y Nueva Zelanda, obtuvieron series de valor añadido en la industria manufacturera. Tomando el promedio de la radio calculado para los ocho países participantes a partir de datos de la ONU, construyeron una serie de producción bruta de manufacturas.</a:t>
            </a:r>
          </a:p>
          <a:p>
            <a:pPr marL="285750" indent="-285750" algn="just">
              <a:buClr>
                <a:srgbClr val="182B47"/>
              </a:buClr>
              <a:buFont typeface="Arial" panose="020B0604020202020204" pitchFamily="34" charset="0"/>
              <a:buChar char="•"/>
            </a:pPr>
            <a:r>
              <a:rPr lang="es-MX" sz="1700" dirty="0">
                <a:solidFill>
                  <a:srgbClr val="182B47"/>
                </a:solidFill>
              </a:rPr>
              <a:t>Para Suiza, una encuesta publicada en 1980 por la Oficina Federal de Estadística proporciona datos de 1975 sobre el valor añadido y la producción bruta en el sector manufacturero.</a:t>
            </a:r>
          </a:p>
          <a:p>
            <a:pPr marL="285750" indent="-285750" algn="just">
              <a:buClr>
                <a:srgbClr val="182B47"/>
              </a:buClr>
              <a:buFont typeface="Arial" panose="020B0604020202020204" pitchFamily="34" charset="0"/>
              <a:buChar char="•"/>
            </a:pPr>
            <a:endParaRPr lang="es-MX" sz="1700" dirty="0">
              <a:solidFill>
                <a:srgbClr val="182B47"/>
              </a:solidFill>
            </a:endParaRPr>
          </a:p>
          <a:p>
            <a:pPr marL="285750" indent="-285750" algn="just">
              <a:buClr>
                <a:srgbClr val="182B47"/>
              </a:buClr>
              <a:buFont typeface="Arial" panose="020B0604020202020204" pitchFamily="34" charset="0"/>
              <a:buChar char="•"/>
            </a:pPr>
            <a:endParaRPr lang="es-MX" sz="1700" dirty="0">
              <a:solidFill>
                <a:srgbClr val="182B47"/>
              </a:solidFill>
            </a:endParaRPr>
          </a:p>
          <a:p>
            <a:pPr marL="285750"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r>
              <a:rPr lang="es-MX" sz="1700" dirty="0">
                <a:solidFill>
                  <a:srgbClr val="182B47"/>
                </a:solidFill>
              </a:rPr>
              <a:t>*Nota: Valor añadido en la industria manufacturera es el valor económico que la industria añade a los insumos al transformarlos en productos finales. Representa el aporte real de la actividad manufacturera a la economía.</a:t>
            </a:r>
          </a:p>
          <a:p>
            <a:pPr marL="285750" indent="-285750" algn="just">
              <a:buClr>
                <a:srgbClr val="182B47"/>
              </a:buClr>
              <a:buFont typeface="Arial" panose="020B0604020202020204" pitchFamily="34" charset="0"/>
              <a:buChar char="•"/>
            </a:pPr>
            <a:endParaRPr lang="es-MX" sz="1700" dirty="0">
              <a:solidFill>
                <a:srgbClr val="182B47"/>
              </a:solidFill>
            </a:endParaRPr>
          </a:p>
        </p:txBody>
      </p:sp>
      <p:sp>
        <p:nvSpPr>
          <p:cNvPr id="7" name="Título 1">
            <a:extLst>
              <a:ext uri="{FF2B5EF4-FFF2-40B4-BE49-F238E27FC236}">
                <a16:creationId xmlns:a16="http://schemas.microsoft.com/office/drawing/2014/main" id="{CA081429-63D6-4492-A76E-1C4B8994AA5A}"/>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spTree>
    <p:extLst>
      <p:ext uri="{BB962C8B-B14F-4D97-AF65-F5344CB8AC3E}">
        <p14:creationId xmlns:p14="http://schemas.microsoft.com/office/powerpoint/2010/main" val="3080533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mc:Choice xmlns:a14="http://schemas.microsoft.com/office/drawing/2010/main"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PONDERADOR OCDE:</a:t>
                </a:r>
              </a:p>
              <a:p>
                <a:pPr algn="just">
                  <a:buClr>
                    <a:srgbClr val="182B47"/>
                  </a:buClr>
                </a:pPr>
                <a:r>
                  <a:rPr lang="es-MX" sz="1700" dirty="0">
                    <a:solidFill>
                      <a:srgbClr val="182B47"/>
                    </a:solidFill>
                  </a:rPr>
                  <a:t>i: país que analiza su competitividad (por ejemplo, México).</a:t>
                </a:r>
              </a:p>
              <a:p>
                <a:pPr algn="just">
                  <a:buClr>
                    <a:srgbClr val="182B47"/>
                  </a:buClr>
                </a:pPr>
                <a:r>
                  <a:rPr lang="es-MX" sz="1700" dirty="0">
                    <a:solidFill>
                      <a:srgbClr val="182B47"/>
                    </a:solidFill>
                  </a:rPr>
                  <a:t>𝑗: un competidor o socio comercial de 𝑖i (por ejemplo, Estados Unidos, China, Canadá, etc.).</a:t>
                </a:r>
              </a:p>
              <a:p>
                <a:pPr algn="just">
                  <a:buClr>
                    <a:srgbClr val="182B47"/>
                  </a:buClr>
                </a:pPr>
                <a:r>
                  <a:rPr lang="es-MX" sz="1700" dirty="0">
                    <a:solidFill>
                      <a:srgbClr val="182B47"/>
                    </a:solidFill>
                  </a:rPr>
                  <a:t>𝑘: mercados destino donde el país 𝑖i exporta (por ejemplo, otros países o mercados externos).</a:t>
                </a:r>
              </a:p>
              <a:p>
                <a:pPr algn="just">
                  <a:buClr>
                    <a:srgbClr val="182B47"/>
                  </a:buClr>
                </a:pPr>
                <a14:m>
                  <m:oMathPara xmlns:m="http://schemas.openxmlformats.org/officeDocument/2006/math">
                    <m:oMathParaPr>
                      <m:jc m:val="centerGroup"/>
                    </m:oMathParaPr>
                    <m:oMath xmlns:m="http://schemas.openxmlformats.org/officeDocument/2006/math">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sub>
                          </m:sSub>
                        </m:den>
                      </m:f>
                    </m:oMath>
                  </m:oMathPara>
                </a14:m>
                <a:endParaRPr lang="es-MX" sz="1700" dirty="0">
                  <a:solidFill>
                    <a:srgbClr val="182B47"/>
                  </a:solidFill>
                </a:endParaRPr>
              </a:p>
              <a:p>
                <a:pPr algn="just">
                  <a:buClr>
                    <a:srgbClr val="182B47"/>
                  </a:buClr>
                </a:pPr>
                <a14:m>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oMath>
                </a14:m>
                <a:r>
                  <a:rPr lang="es-MX" sz="1700" dirty="0">
                    <a:solidFill>
                      <a:srgbClr val="182B47"/>
                    </a:solidFill>
                  </a:rPr>
                  <a:t>: Importaciones del país 𝑖 que provienen del país 𝑗.</a:t>
                </a:r>
              </a:p>
              <a:p>
                <a:pPr algn="just">
                  <a:buClr>
                    <a:srgbClr val="182B47"/>
                  </a:buClr>
                </a:pPr>
                <a14:m>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sub>
                    </m:sSub>
                  </m:oMath>
                </a14:m>
                <a:r>
                  <a:rPr lang="es-MX" sz="1700" dirty="0">
                    <a:solidFill>
                      <a:srgbClr val="182B47"/>
                    </a:solidFill>
                  </a:rPr>
                  <a:t>: Total de importaciones del país 𝑖 desde todos los países.</a:t>
                </a:r>
              </a:p>
              <a:p>
                <a:pPr algn="just">
                  <a:buClr>
                    <a:srgbClr val="182B47"/>
                  </a:buClr>
                </a:pPr>
                <a14:m>
                  <m:oMath xmlns:m="http://schemas.openxmlformats.org/officeDocument/2006/math">
                    <m:f>
                      <m:f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sub>
                        </m:sSub>
                      </m:den>
                    </m:f>
                  </m:oMath>
                </a14:m>
                <a:r>
                  <a:rPr lang="es-MX" sz="1700" dirty="0">
                    <a:solidFill>
                      <a:srgbClr val="182B47"/>
                    </a:solidFill>
                  </a:rPr>
                  <a:t>: Es la participación o peso del país 𝑗 en las importaciones totales de 𝑖. Es decir, qué porcentaje de las importaciones que hace México (𝑖) vienen de Estados Unidos (𝑗).</a:t>
                </a:r>
              </a:p>
              <a:p>
                <a:pPr algn="just">
                  <a:buClr>
                    <a:srgbClr val="182B47"/>
                  </a:buClr>
                </a:pPr>
                <a14:m>
                  <m:oMathPara xmlns:m="http://schemas.openxmlformats.org/officeDocument/2006/math">
                    <m:oMathParaPr>
                      <m:jc m:val="centerGroup"/>
                    </m:oMathParaPr>
                    <m:oMath xmlns:m="http://schemas.openxmlformats.org/officeDocument/2006/math">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𝑿</m:t>
                              </m:r>
                            </m:e>
                            <m:sub>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𝒌𝒊</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𝑿</m:t>
                              </m:r>
                            </m:e>
                            <m:sub>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buClr>
                    <a:srgbClr val="182B47"/>
                  </a:buClr>
                </a:pPr>
                <a14:m>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𝑿</m:t>
                        </m:r>
                      </m:e>
                      <m:sub>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𝒌𝒊</m:t>
                        </m:r>
                      </m:sub>
                    </m:sSub>
                  </m:oMath>
                </a14:m>
                <a:r>
                  <a:rPr lang="es-MX" sz="1700" dirty="0">
                    <a:solidFill>
                      <a:srgbClr val="182B47"/>
                    </a:solidFill>
                  </a:rPr>
                  <a:t>: Exportaciones del país 𝑖 al mercado 𝑘.</a:t>
                </a:r>
              </a:p>
              <a:p>
                <a:pPr algn="just">
                  <a:buClr>
                    <a:srgbClr val="182B47"/>
                  </a:buClr>
                </a:pPr>
                <a14:m>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𝑿</m:t>
                        </m:r>
                      </m:e>
                      <m:sub>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Sub>
                  </m:oMath>
                </a14:m>
                <a:r>
                  <a:rPr lang="es-MX" sz="1700" dirty="0">
                    <a:solidFill>
                      <a:srgbClr val="182B47"/>
                    </a:solidFill>
                  </a:rPr>
                  <a:t>: Exportaciones totales de todos los países al mercado 𝑘.</a:t>
                </a:r>
              </a:p>
              <a:p>
                <a:pPr algn="just">
                  <a:buClr>
                    <a:srgbClr val="182B47"/>
                  </a:buClr>
                </a:pPr>
                <a14:m>
                  <m:oMath xmlns:m="http://schemas.openxmlformats.org/officeDocument/2006/math">
                    <m:f>
                      <m:f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𝑿</m:t>
                            </m:r>
                          </m:e>
                          <m:sub>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𝒌𝒊</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𝑿</m:t>
                            </m:r>
                          </m:e>
                          <m:sub>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Sub>
                      </m:den>
                    </m:f>
                  </m:oMath>
                </a14:m>
                <a:r>
                  <a:rPr lang="es-MX" sz="1700" dirty="0">
                    <a:solidFill>
                      <a:srgbClr val="182B47"/>
                    </a:solidFill>
                  </a:rPr>
                  <a:t>: Es la participación del país 𝑖 en el mercado 𝑘. Es decir, qué porcentaje del mercado 𝑘 está cubierto por México (𝑖).</a:t>
                </a:r>
              </a:p>
              <a:p>
                <a:pPr marL="285750" indent="-285750" algn="just">
                  <a:buClr>
                    <a:srgbClr val="182B47"/>
                  </a:buClr>
                  <a:buFont typeface="Arial" panose="020B0604020202020204" pitchFamily="34" charset="0"/>
                  <a:buChar char="•"/>
                </a:pPr>
                <a:endParaRPr lang="es-MX" sz="1700" dirty="0">
                  <a:solidFill>
                    <a:srgbClr val="182B47"/>
                  </a:solidFill>
                </a:endParaRPr>
              </a:p>
            </p:txBody>
          </p:sp>
        </mc:Choice>
        <mc:Fallback>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344" r="-333"/>
                </a:stretch>
              </a:blipFill>
            </p:spPr>
            <p:txBody>
              <a:bodyPr/>
              <a:lstStyle/>
              <a:p>
                <a:r>
                  <a:rPr lang="es-MX">
                    <a:noFill/>
                  </a:rPr>
                  <a:t> </a:t>
                </a:r>
              </a:p>
            </p:txBody>
          </p:sp>
        </mc:Fallback>
      </mc:AlternateContent>
      <p:sp>
        <p:nvSpPr>
          <p:cNvPr id="7" name="Título 1">
            <a:extLst>
              <a:ext uri="{FF2B5EF4-FFF2-40B4-BE49-F238E27FC236}">
                <a16:creationId xmlns:a16="http://schemas.microsoft.com/office/drawing/2014/main" id="{CA081429-63D6-4492-A76E-1C4B8994AA5A}"/>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spTree>
    <p:extLst>
      <p:ext uri="{BB962C8B-B14F-4D97-AF65-F5344CB8AC3E}">
        <p14:creationId xmlns:p14="http://schemas.microsoft.com/office/powerpoint/2010/main" val="2011748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mc:Choice xmlns:a14="http://schemas.microsoft.com/office/drawing/2010/main"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PONDERADOR OCDE:</a:t>
                </a:r>
              </a:p>
              <a:p>
                <a:pPr algn="just">
                  <a:buClr>
                    <a:srgbClr val="182B47"/>
                  </a:buClr>
                </a:pPr>
                <a:r>
                  <a:rPr lang="es-MX" sz="1700" dirty="0">
                    <a:solidFill>
                      <a:srgbClr val="182B47"/>
                    </a:solidFill>
                  </a:rPr>
                  <a:t>Por lo tanto, el ponderador </a:t>
                </a:r>
                <a14:m>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𝐰</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MX" sz="1700" dirty="0">
                    <a:solidFill>
                      <a:srgbClr val="182B47"/>
                    </a:solidFill>
                  </a:rPr>
                  <a:t>combina dos cosas para medir la importancia del competidor 𝑗 para el país 𝑖:</a:t>
                </a:r>
              </a:p>
              <a:p>
                <a:pPr marL="800100" lvl="1" indent="-342900" algn="just">
                  <a:buClr>
                    <a:srgbClr val="182B47"/>
                  </a:buClr>
                  <a:buFont typeface="+mj-lt"/>
                  <a:buAutoNum type="arabicPeriod"/>
                </a:pPr>
                <a:r>
                  <a:rPr lang="es-MX" sz="1400" dirty="0">
                    <a:solidFill>
                      <a:srgbClr val="182B47"/>
                    </a:solidFill>
                  </a:rPr>
                  <a:t>Qué tanto depende 𝑖 (ejemplo, México) de las importaciones desde 𝑗 (participación de 𝑗 en las importaciones de 𝑖).</a:t>
                </a:r>
              </a:p>
              <a:p>
                <a:pPr marL="800100" lvl="1" indent="-342900" algn="just">
                  <a:buClr>
                    <a:srgbClr val="182B47"/>
                  </a:buClr>
                  <a:buFont typeface="+mj-lt"/>
                  <a:buAutoNum type="arabicPeriod"/>
                </a:pPr>
                <a:r>
                  <a:rPr lang="es-MX" sz="1400" dirty="0">
                    <a:solidFill>
                      <a:srgbClr val="182B47"/>
                    </a:solidFill>
                  </a:rPr>
                  <a:t>La importancia relativa de cada mercado 𝑘 para México, medida por qué tanto México exporta a ese mercado en relación con el total exportado por todos los países al mercado 𝑘.</a:t>
                </a:r>
              </a:p>
              <a:p>
                <a:pPr lvl="1" algn="just">
                  <a:buClr>
                    <a:srgbClr val="182B47"/>
                  </a:buClr>
                </a:pPr>
                <a:r>
                  <a:rPr lang="es-MX" sz="1400" dirty="0">
                    <a:solidFill>
                      <a:srgbClr val="182B47"/>
                    </a:solidFill>
                  </a:rPr>
                  <a:t>Luego, se multiplica la participación de 𝑗 en las importaciones de México por cada participación relativa de México en el mercado 𝑘, y se suma para todos los mercados 𝑘 (excluyendo 𝑖 para no contar el mercado nacional porque un país no compite consigo mismo).</a:t>
                </a:r>
              </a:p>
              <a:p>
                <a:pPr marL="285750" indent="-285750" algn="just">
                  <a:buClr>
                    <a:srgbClr val="182B47"/>
                  </a:buClr>
                  <a:buFont typeface="Arial" panose="020B0604020202020204" pitchFamily="34" charset="0"/>
                  <a:buChar char="•"/>
                </a:pPr>
                <a:r>
                  <a:rPr lang="es-MX" sz="1700" dirty="0">
                    <a:solidFill>
                      <a:srgbClr val="182B47"/>
                    </a:solidFill>
                  </a:rPr>
                  <a:t>El peso aumenta si 𝑗 es un proveedor clave para México (gran parte de sus importaciones vienen de 𝑗) y si México tiene una fuerte presencia en el mercado 𝑘 (porque ahí 𝑗 compite indirectamente con México). Así, el ponderador 𝑤𝑖𝑗 refleja la importancia relativa del competidor 𝑗 para México en todos sus mercados de exportación.</a:t>
                </a:r>
              </a:p>
              <a:p>
                <a:pPr marL="285750"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r>
                  <a:rPr lang="es-MX" sz="1700" b="1" dirty="0">
                    <a:solidFill>
                      <a:srgbClr val="182B47"/>
                    </a:solidFill>
                  </a:rPr>
                  <a:t>PONDERADOR DE LOS DEMAS BANCOS CENTRALES: DENOMINADOR X+M</a:t>
                </a:r>
                <a:endParaRPr lang="es-MX" sz="1700" dirty="0">
                  <a:solidFill>
                    <a:srgbClr val="182B47"/>
                  </a:solidFill>
                </a:endParaRPr>
              </a:p>
              <a:p>
                <a:pPr marL="285750" indent="-285750">
                  <a:buClr>
                    <a:srgbClr val="182B47"/>
                  </a:buClr>
                  <a:buFont typeface="Arial" panose="020B0604020202020204" pitchFamily="34" charset="0"/>
                  <a:buChar char="•"/>
                </a:pPr>
                <a:r>
                  <a:rPr lang="es-MX" sz="1200" dirty="0">
                    <a:solidFill>
                      <a:srgbClr val="182B47"/>
                    </a:solidFill>
                    <a:ea typeface="Times New Roman" panose="02020603050405020304" pitchFamily="18" charset="0"/>
                  </a:rPr>
                  <a:t>Ejemplo</a:t>
                </a:r>
                <a:r>
                  <a:rPr lang="es-MX" sz="1200" dirty="0">
                    <a:solidFill>
                      <a:srgbClr val="182B47"/>
                    </a:solidFill>
                    <a:effectLst/>
                    <a:ea typeface="Times New Roman" panose="02020603050405020304" pitchFamily="18" charset="0"/>
                  </a:rPr>
                  <a:t>:</a:t>
                </a:r>
                <a:r>
                  <a:rPr lang="es-MX" sz="1200" b="1" dirty="0">
                    <a:solidFill>
                      <a:srgbClr val="182B47"/>
                    </a:solidFill>
                    <a:effectLst/>
                    <a:ea typeface="Times New Roman" panose="02020603050405020304" pitchFamily="18" charset="0"/>
                  </a:rPr>
                  <a:t>		</a:t>
                </a:r>
                <a14:m>
                  <m:oMath xmlns:m="http://schemas.openxmlformats.org/officeDocument/2006/math">
                    <m:sSub>
                      <m:sSub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sup>
                    </m:sSubSup>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2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sup>
                    </m:sSubSup>
                  </m:oMath>
                </a14:m>
                <a:endParaRPr lang="es-MX" sz="1200" b="1" dirty="0">
                  <a:solidFill>
                    <a:srgbClr val="182B47"/>
                  </a:solidFill>
                  <a:effectLst/>
                  <a:ea typeface="Times New Roman" panose="02020603050405020304" pitchFamily="18" charset="0"/>
                  <a:cs typeface="Times New Roman" panose="02020603050405020304" pitchFamily="18" charset="0"/>
                </a:endParaRPr>
              </a:p>
              <a:p>
                <a:pPr algn="just">
                  <a:buClr>
                    <a:srgbClr val="182B47"/>
                  </a:buClr>
                </a:pPr>
                <a:r>
                  <a:rPr lang="es-MX" sz="1700" dirty="0">
                    <a:solidFill>
                      <a:srgbClr val="182B47"/>
                    </a:solidFill>
                  </a:rPr>
                  <a:t>Esto se hace porque se está construyendo una media ponderada basada en la participación comercial relativa, y la idea es expresar la importancia de las importaciones o exportaciones como proporción del comercio exterior total con ese país.</a:t>
                </a:r>
              </a:p>
              <a:p>
                <a:pPr algn="just">
                  <a:buClr>
                    <a:srgbClr val="182B47"/>
                  </a:buClr>
                </a:pPr>
                <a:r>
                  <a:rPr lang="es-MX" sz="1700" dirty="0">
                    <a:solidFill>
                      <a:srgbClr val="182B47"/>
                    </a:solidFill>
                  </a:rPr>
                  <a:t>Los bancos centrales usan ese denominador porque quieren construir un peso relativo comercial total, donde el socio comercial 𝑗 es ponderado según su participación en el comercio total del país 𝑖. Esa suma representa el universo de comercio bilateral (importar + exportar), y dividir cada componente (importaciones o exportaciones) sobre ese total permite asignarles su influencia real en la economía del país.</a:t>
                </a:r>
              </a:p>
              <a:p>
                <a:pPr lvl="1" algn="just">
                  <a:buClr>
                    <a:srgbClr val="182B47"/>
                  </a:buClr>
                </a:pPr>
                <a:r>
                  <a:rPr lang="es-MX" sz="1300" dirty="0">
                    <a:solidFill>
                      <a:srgbClr val="182B47"/>
                    </a:solidFill>
                  </a:rPr>
                  <a:t>Al sumar ambas, se captura la magnitud total de la relación comercial.</a:t>
                </a:r>
              </a:p>
            </p:txBody>
          </p:sp>
        </mc:Choice>
        <mc:Fallback>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803" r="-333"/>
                </a:stretch>
              </a:blipFill>
            </p:spPr>
            <p:txBody>
              <a:bodyPr/>
              <a:lstStyle/>
              <a:p>
                <a:r>
                  <a:rPr lang="es-MX">
                    <a:noFill/>
                  </a:rPr>
                  <a:t> </a:t>
                </a:r>
              </a:p>
            </p:txBody>
          </p:sp>
        </mc:Fallback>
      </mc:AlternateContent>
      <p:sp>
        <p:nvSpPr>
          <p:cNvPr id="7" name="Título 1">
            <a:extLst>
              <a:ext uri="{FF2B5EF4-FFF2-40B4-BE49-F238E27FC236}">
                <a16:creationId xmlns:a16="http://schemas.microsoft.com/office/drawing/2014/main" id="{CA081429-63D6-4492-A76E-1C4B8994AA5A}"/>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spTree>
    <p:extLst>
      <p:ext uri="{BB962C8B-B14F-4D97-AF65-F5344CB8AC3E}">
        <p14:creationId xmlns:p14="http://schemas.microsoft.com/office/powerpoint/2010/main" val="3738563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8785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Método de calculo del índice  </a:t>
            </a:r>
          </a:p>
          <a:p>
            <a:pPr marL="285750" indent="-285750" algn="just">
              <a:buClr>
                <a:srgbClr val="182B47"/>
              </a:buClr>
              <a:buFont typeface="Arial" panose="020B0604020202020204" pitchFamily="34" charset="0"/>
              <a:buChar char="•"/>
            </a:pPr>
            <a:r>
              <a:rPr lang="es-MX" sz="1700" dirty="0">
                <a:solidFill>
                  <a:srgbClr val="182B47"/>
                </a:solidFill>
              </a:rPr>
              <a:t>Debía resolver dos problemas distintos: primero, el de definir el “relatividad" del índice de una variable y, en segundo lugar, el de incorporar pesos que son variables a lo largo del tiempo en esa definición. </a:t>
            </a:r>
          </a:p>
          <a:p>
            <a:pPr algn="just">
              <a:buClr>
                <a:srgbClr val="182B47"/>
              </a:buClr>
            </a:pPr>
            <a:endParaRPr lang="es-MX" sz="600" dirty="0">
              <a:solidFill>
                <a:srgbClr val="182B47"/>
              </a:solidFill>
            </a:endParaRPr>
          </a:p>
          <a:p>
            <a:pPr marL="285750" indent="-285750" algn="just">
              <a:buClr>
                <a:srgbClr val="182B47"/>
              </a:buClr>
              <a:buFont typeface="Arial" panose="020B0604020202020204" pitchFamily="34" charset="0"/>
              <a:buChar char="•"/>
            </a:pPr>
            <a:r>
              <a:rPr lang="es-MX" sz="1700" u="sng" dirty="0">
                <a:solidFill>
                  <a:srgbClr val="182B47"/>
                </a:solidFill>
              </a:rPr>
              <a:t>Primer problema:</a:t>
            </a:r>
          </a:p>
          <a:p>
            <a:pPr marL="742950" lvl="1" indent="-285750" algn="just">
              <a:buClr>
                <a:srgbClr val="182B47"/>
              </a:buClr>
              <a:buFont typeface="Arial" panose="020B0604020202020204" pitchFamily="34" charset="0"/>
              <a:buChar char="•"/>
            </a:pPr>
            <a:r>
              <a:rPr lang="es-MX" sz="1600" dirty="0">
                <a:solidFill>
                  <a:srgbClr val="182B47"/>
                </a:solidFill>
              </a:rPr>
              <a:t>Ya sea comparando un índice para un país con el promedio ponderado del mismo índice para los países socios; </a:t>
            </a:r>
          </a:p>
          <a:p>
            <a:pPr marL="742950" lvl="1" indent="-285750" algn="just">
              <a:buClr>
                <a:srgbClr val="182B47"/>
              </a:buClr>
              <a:buFont typeface="Arial" panose="020B0604020202020204" pitchFamily="34" charset="0"/>
              <a:buChar char="•"/>
            </a:pPr>
            <a:r>
              <a:rPr lang="es-MX" sz="1600" dirty="0">
                <a:solidFill>
                  <a:srgbClr val="182B47"/>
                </a:solidFill>
              </a:rPr>
              <a:t>O comparando la tasa de crecimiento del índice con el promedio ponderado de las tasas de crecimiento entre dos períodos de los índices de los otros países, y luego aplicando el resultado obtenido al valor del índice relativo para el período anterior.</a:t>
            </a:r>
          </a:p>
          <a:p>
            <a:pPr marL="1200150" lvl="2" indent="-285750" algn="just">
              <a:buClr>
                <a:srgbClr val="182B47"/>
              </a:buClr>
              <a:buFont typeface="Arial" panose="020B0604020202020204" pitchFamily="34" charset="0"/>
              <a:buChar char="•"/>
            </a:pPr>
            <a:r>
              <a:rPr lang="es-MX" sz="1500" dirty="0">
                <a:solidFill>
                  <a:srgbClr val="182B47"/>
                </a:solidFill>
              </a:rPr>
              <a:t>Realizan 1er opción para comparar el índice de un país con el promedio ponderado del mismo índice para sus socios comerciales porque es clara y directa: Compara directamente al país con sus socios comerciales, sin depender del valor del año anterior, no acumula errores ni depende del pasado y es más fácil de mantener cuando los pesos cambian año con año.</a:t>
            </a:r>
          </a:p>
          <a:p>
            <a:pPr marL="742950" lvl="1" indent="-285750" algn="just">
              <a:buClr>
                <a:srgbClr val="182B47"/>
              </a:buClr>
              <a:buFont typeface="Arial" panose="020B0604020202020204" pitchFamily="34" charset="0"/>
              <a:buChar char="•"/>
            </a:pPr>
            <a:r>
              <a:rPr lang="es-MX" sz="1600" dirty="0">
                <a:solidFill>
                  <a:srgbClr val="182B47"/>
                </a:solidFill>
              </a:rPr>
              <a:t>Podían elegir entre un </a:t>
            </a:r>
            <a:r>
              <a:rPr lang="es-MX" sz="1600" b="1" dirty="0">
                <a:solidFill>
                  <a:srgbClr val="182B47"/>
                </a:solidFill>
              </a:rPr>
              <a:t>promedio ponderado geométrico y un promedio ponderado aritmético</a:t>
            </a:r>
            <a:r>
              <a:rPr lang="es-MX" sz="1600" dirty="0">
                <a:solidFill>
                  <a:srgbClr val="182B47"/>
                </a:solidFill>
              </a:rPr>
              <a:t>. Con un promedio aritmético, ambos métodos de cálculo de índices relativos solo producen resultados más o menos idénticos si los índices brutos varían en proporciones similares a lo largo del tiempo. Se utiliza la media ponderada geométrica.</a:t>
            </a:r>
          </a:p>
          <a:p>
            <a:pPr marL="1200150" lvl="2" indent="-285750" algn="just">
              <a:buClr>
                <a:srgbClr val="182B47"/>
              </a:buClr>
              <a:buFont typeface="Arial" panose="020B0604020202020204" pitchFamily="34" charset="0"/>
              <a:buChar char="•"/>
            </a:pPr>
            <a:r>
              <a:rPr lang="es-MX" sz="1500" dirty="0">
                <a:solidFill>
                  <a:srgbClr val="182B47"/>
                </a:solidFill>
              </a:rPr>
              <a:t>Porque es más robusto, consistente y fiel a la lógica económica del comercio </a:t>
            </a:r>
            <a:r>
              <a:rPr lang="es-MX" sz="1500" dirty="0" err="1">
                <a:solidFill>
                  <a:srgbClr val="182B47"/>
                </a:solidFill>
              </a:rPr>
              <a:t>internacional.Refleja</a:t>
            </a:r>
            <a:r>
              <a:rPr lang="es-MX" sz="1500" dirty="0">
                <a:solidFill>
                  <a:srgbClr val="182B47"/>
                </a:solidFill>
              </a:rPr>
              <a:t> variaciones proporcionales, permite comparabilidad entre países con niveles de precios distintos, y facilita la acumulación año con año.</a:t>
            </a:r>
          </a:p>
          <a:p>
            <a:pPr marL="285750" indent="-285750" algn="just">
              <a:buClr>
                <a:srgbClr val="182B47"/>
              </a:buClr>
              <a:buFont typeface="Arial" panose="020B0604020202020204" pitchFamily="34" charset="0"/>
              <a:buChar char="•"/>
            </a:pPr>
            <a:endParaRPr lang="es-MX" sz="1700" dirty="0">
              <a:solidFill>
                <a:srgbClr val="182B47"/>
              </a:solidFill>
            </a:endParaRPr>
          </a:p>
        </p:txBody>
      </p:sp>
      <p:sp>
        <p:nvSpPr>
          <p:cNvPr id="7" name="Título 1">
            <a:extLst>
              <a:ext uri="{FF2B5EF4-FFF2-40B4-BE49-F238E27FC236}">
                <a16:creationId xmlns:a16="http://schemas.microsoft.com/office/drawing/2014/main" id="{CA081429-63D6-4492-A76E-1C4B8994AA5A}"/>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pic>
        <p:nvPicPr>
          <p:cNvPr id="3" name="Imagen 2">
            <a:extLst>
              <a:ext uri="{FF2B5EF4-FFF2-40B4-BE49-F238E27FC236}">
                <a16:creationId xmlns:a16="http://schemas.microsoft.com/office/drawing/2014/main" id="{ECF44C78-60B4-A474-5C18-B91FABD3EE4E}"/>
              </a:ext>
            </a:extLst>
          </p:cNvPr>
          <p:cNvPicPr>
            <a:picLocks noChangeAspect="1"/>
          </p:cNvPicPr>
          <p:nvPr/>
        </p:nvPicPr>
        <p:blipFill>
          <a:blip r:embed="rId2"/>
          <a:srcRect r="55132"/>
          <a:stretch/>
        </p:blipFill>
        <p:spPr>
          <a:xfrm>
            <a:off x="5087888" y="5341422"/>
            <a:ext cx="2401754" cy="741954"/>
          </a:xfrm>
          <a:prstGeom prst="rect">
            <a:avLst/>
          </a:prstGeom>
        </p:spPr>
      </p:pic>
    </p:spTree>
    <p:extLst>
      <p:ext uri="{BB962C8B-B14F-4D97-AF65-F5344CB8AC3E}">
        <p14:creationId xmlns:p14="http://schemas.microsoft.com/office/powerpoint/2010/main" val="975458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700" dirty="0">
                <a:solidFill>
                  <a:srgbClr val="182B47"/>
                </a:solidFill>
              </a:rPr>
              <a:t>En resumen, definen un índice relativo como la comparación del índice de un país con el promedio ponderado geométrico del mismo índice para los otros países.</a:t>
            </a:r>
          </a:p>
          <a:p>
            <a:pPr marL="285750" indent="-285750" algn="just">
              <a:buClr>
                <a:srgbClr val="182B47"/>
              </a:buClr>
              <a:buFont typeface="Arial" panose="020B0604020202020204" pitchFamily="34" charset="0"/>
              <a:buChar char="•"/>
            </a:pPr>
            <a:r>
              <a:rPr lang="es-MX" sz="1700" u="sng" dirty="0">
                <a:solidFill>
                  <a:srgbClr val="182B47"/>
                </a:solidFill>
              </a:rPr>
              <a:t>Segundo problema: </a:t>
            </a:r>
          </a:p>
          <a:p>
            <a:pPr marL="742950" lvl="1" indent="-285750" algn="just">
              <a:buClr>
                <a:srgbClr val="182B47"/>
              </a:buClr>
              <a:buFont typeface="Arial" panose="020B0604020202020204" pitchFamily="34" charset="0"/>
              <a:buChar char="•"/>
            </a:pPr>
            <a:r>
              <a:rPr lang="es-MX" sz="1600" dirty="0">
                <a:solidFill>
                  <a:srgbClr val="182B47"/>
                </a:solidFill>
              </a:rPr>
              <a:t>Se refiere a la incorporación de pesos que son variables a lo largo del tiempo. Aquí de nuevo, hay dos posibilidades. El primero es definir los índices relativos de tal manera que los cambios en ellos solo reflejen los cambios en los índices actuales. Este método implica que el nivel de un índice compuesto no cambia con un cambio en el sistema de ponderación. </a:t>
            </a:r>
          </a:p>
          <a:p>
            <a:pPr marL="1200150" lvl="2" indent="-285750" algn="just">
              <a:buClr>
                <a:srgbClr val="182B47"/>
              </a:buClr>
              <a:buFont typeface="Arial" panose="020B0604020202020204" pitchFamily="34" charset="0"/>
              <a:buChar char="•"/>
            </a:pPr>
            <a:r>
              <a:rPr lang="es-MX" sz="1200" dirty="0">
                <a:solidFill>
                  <a:srgbClr val="182B47"/>
                </a:solidFill>
              </a:rPr>
              <a:t>Este enfoque oculta una parte real de la competitividad porque ignora que los socios comerciales cambian. Solo me importa cómo se movieron los precios respecto a los que eran importantes el año pasado. Aquí cada año se calcularía sobre cómo cambiaron los precios o tipo de cambio, usando los pesos del año anterior.</a:t>
            </a:r>
          </a:p>
          <a:p>
            <a:pPr marL="742950" lvl="1" indent="-285750" algn="just">
              <a:buClr>
                <a:srgbClr val="182B47"/>
              </a:buClr>
              <a:buFont typeface="Arial" panose="020B0604020202020204" pitchFamily="34" charset="0"/>
              <a:buChar char="•"/>
            </a:pPr>
            <a:r>
              <a:rPr lang="es-MX" sz="1700" dirty="0">
                <a:solidFill>
                  <a:srgbClr val="182B47"/>
                </a:solidFill>
              </a:rPr>
              <a:t>El segundo método, el que utilizan, implica por el contrario que, </a:t>
            </a:r>
            <a:r>
              <a:rPr lang="es-MX" sz="1700" dirty="0" err="1">
                <a:solidFill>
                  <a:srgbClr val="182B47"/>
                </a:solidFill>
              </a:rPr>
              <a:t>ceteris</a:t>
            </a:r>
            <a:r>
              <a:rPr lang="es-MX" sz="1700" dirty="0">
                <a:solidFill>
                  <a:srgbClr val="182B47"/>
                </a:solidFill>
              </a:rPr>
              <a:t> </a:t>
            </a:r>
            <a:r>
              <a:rPr lang="es-MX" sz="1700" dirty="0" err="1">
                <a:solidFill>
                  <a:srgbClr val="182B47"/>
                </a:solidFill>
              </a:rPr>
              <a:t>paribus</a:t>
            </a:r>
            <a:r>
              <a:rPr lang="es-MX" sz="1700" dirty="0">
                <a:solidFill>
                  <a:srgbClr val="182B47"/>
                </a:solidFill>
              </a:rPr>
              <a:t>, un cambio en los pesos resulta en un cambio en el valor del índice relativo. </a:t>
            </a:r>
          </a:p>
          <a:p>
            <a:pPr marL="1200150" lvl="2" indent="-285750" algn="just">
              <a:buClr>
                <a:srgbClr val="182B47"/>
              </a:buClr>
              <a:buFont typeface="Arial" panose="020B0604020202020204" pitchFamily="34" charset="0"/>
              <a:buChar char="•"/>
            </a:pPr>
            <a:r>
              <a:rPr lang="es-MX" sz="1300" dirty="0">
                <a:solidFill>
                  <a:srgbClr val="182B47"/>
                </a:solidFill>
              </a:rPr>
              <a:t>Si cambian los socios comerciales, también cambia el índice porque el índice se recalcula completamente cada año con los nuevos pesos actualizados.</a:t>
            </a:r>
          </a:p>
          <a:p>
            <a:pPr lvl="2" algn="just">
              <a:buClr>
                <a:srgbClr val="182B47"/>
              </a:buClr>
            </a:pPr>
            <a:endParaRPr lang="es-MX" sz="1300" dirty="0">
              <a:solidFill>
                <a:srgbClr val="182B47"/>
              </a:solidFill>
            </a:endParaRPr>
          </a:p>
          <a:p>
            <a:pPr marL="1200150" lvl="2" indent="-285750" algn="just">
              <a:buClr>
                <a:srgbClr val="182B47"/>
              </a:buClr>
              <a:buFont typeface="Arial" panose="020B0604020202020204" pitchFamily="34" charset="0"/>
              <a:buChar char="•"/>
            </a:pPr>
            <a:endParaRPr lang="es-MX" sz="1300" dirty="0">
              <a:solidFill>
                <a:srgbClr val="182B47"/>
              </a:solidFill>
            </a:endParaRPr>
          </a:p>
          <a:p>
            <a:pPr marL="285750" indent="-285750" algn="just">
              <a:buClr>
                <a:srgbClr val="182B47"/>
              </a:buClr>
              <a:buFont typeface="Arial" panose="020B0604020202020204" pitchFamily="34" charset="0"/>
              <a:buChar char="•"/>
            </a:pPr>
            <a:r>
              <a:rPr lang="es-MX" sz="1700" u="sng" dirty="0">
                <a:solidFill>
                  <a:srgbClr val="182B47"/>
                </a:solidFill>
              </a:rPr>
              <a:t>Logaritmos:</a:t>
            </a:r>
          </a:p>
          <a:p>
            <a:pPr marL="742950" lvl="1" indent="-285750" algn="just">
              <a:buClr>
                <a:srgbClr val="182B47"/>
              </a:buClr>
              <a:buFont typeface="Arial" panose="020B0604020202020204" pitchFamily="34" charset="0"/>
              <a:buChar char="•"/>
            </a:pPr>
            <a:r>
              <a:rPr lang="es-MX" sz="1300" dirty="0">
                <a:solidFill>
                  <a:srgbClr val="182B47"/>
                </a:solidFill>
              </a:rPr>
              <a:t>Convierte productos en sumas, facilita cálculos.</a:t>
            </a:r>
          </a:p>
          <a:p>
            <a:pPr marL="742950" lvl="1" indent="-285750" algn="just">
              <a:buClr>
                <a:srgbClr val="182B47"/>
              </a:buClr>
              <a:buFont typeface="Arial" panose="020B0604020202020204" pitchFamily="34" charset="0"/>
              <a:buChar char="•"/>
            </a:pPr>
            <a:r>
              <a:rPr lang="es-MX" sz="1300" dirty="0">
                <a:solidFill>
                  <a:srgbClr val="182B47"/>
                </a:solidFill>
              </a:rPr>
              <a:t>Permite ver los efectos proporcionales o porcentuales directamente (porque </a:t>
            </a:r>
            <a:r>
              <a:rPr lang="es-MX" sz="1300" dirty="0" err="1">
                <a:solidFill>
                  <a:srgbClr val="182B47"/>
                </a:solidFill>
              </a:rPr>
              <a:t>ln</a:t>
            </a:r>
            <a:r>
              <a:rPr lang="es-MX" sz="1300" dirty="0">
                <a:solidFill>
                  <a:srgbClr val="182B47"/>
                </a:solidFill>
              </a:rPr>
              <a:t>⁡(𝑥) ≈ cambios porcentuales).</a:t>
            </a:r>
          </a:p>
          <a:p>
            <a:pPr marL="742950" lvl="1" indent="-285750" algn="just">
              <a:buClr>
                <a:srgbClr val="182B47"/>
              </a:buClr>
              <a:buFont typeface="Arial" panose="020B0604020202020204" pitchFamily="34" charset="0"/>
              <a:buChar char="•"/>
            </a:pPr>
            <a:r>
              <a:rPr lang="es-MX" sz="1300" dirty="0">
                <a:solidFill>
                  <a:srgbClr val="182B47"/>
                </a:solidFill>
              </a:rPr>
              <a:t>Es compatible con análisis de crecimiento y diferencias relativas entre países.</a:t>
            </a:r>
          </a:p>
          <a:p>
            <a:pPr marL="742950" lvl="1" indent="-285750" algn="just">
              <a:buClr>
                <a:srgbClr val="182B47"/>
              </a:buClr>
              <a:buFont typeface="Arial" panose="020B0604020202020204" pitchFamily="34" charset="0"/>
              <a:buChar char="•"/>
            </a:pPr>
            <a:r>
              <a:rPr lang="es-MX" sz="1300" dirty="0">
                <a:solidFill>
                  <a:srgbClr val="182B47"/>
                </a:solidFill>
              </a:rPr>
              <a:t>Por eso la OCDE usa logaritmos: para facilitar el tratamiento de pesos variables en el tiempo sin perder visibilidad ni comparabilidad.</a:t>
            </a:r>
          </a:p>
        </p:txBody>
      </p:sp>
      <p:sp>
        <p:nvSpPr>
          <p:cNvPr id="7" name="Título 1">
            <a:extLst>
              <a:ext uri="{FF2B5EF4-FFF2-40B4-BE49-F238E27FC236}">
                <a16:creationId xmlns:a16="http://schemas.microsoft.com/office/drawing/2014/main" id="{CA081429-63D6-4492-A76E-1C4B8994AA5A}"/>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pic>
        <p:nvPicPr>
          <p:cNvPr id="2" name="Imagen 1">
            <a:extLst>
              <a:ext uri="{FF2B5EF4-FFF2-40B4-BE49-F238E27FC236}">
                <a16:creationId xmlns:a16="http://schemas.microsoft.com/office/drawing/2014/main" id="{7A694A55-2494-63C0-E120-2E3920F8673B}"/>
              </a:ext>
            </a:extLst>
          </p:cNvPr>
          <p:cNvPicPr>
            <a:picLocks noChangeAspect="1"/>
          </p:cNvPicPr>
          <p:nvPr/>
        </p:nvPicPr>
        <p:blipFill>
          <a:blip r:embed="rId2"/>
          <a:srcRect l="1283" t="37320" r="31509"/>
          <a:stretch/>
        </p:blipFill>
        <p:spPr>
          <a:xfrm>
            <a:off x="4079777" y="4293096"/>
            <a:ext cx="3771812" cy="864096"/>
          </a:xfrm>
          <a:prstGeom prst="rect">
            <a:avLst/>
          </a:prstGeom>
        </p:spPr>
      </p:pic>
    </p:spTree>
    <p:extLst>
      <p:ext uri="{BB962C8B-B14F-4D97-AF65-F5344CB8AC3E}">
        <p14:creationId xmlns:p14="http://schemas.microsoft.com/office/powerpoint/2010/main" val="581049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5690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Promedio ponderado geométrico y Promedio ponderado aritmético</a:t>
            </a:r>
          </a:p>
          <a:p>
            <a:pPr marL="285750" indent="-285750" algn="just">
              <a:buClr>
                <a:srgbClr val="182B47"/>
              </a:buClr>
              <a:buFont typeface="Arial" panose="020B0604020202020204" pitchFamily="34" charset="0"/>
              <a:buChar char="•"/>
            </a:pPr>
            <a:r>
              <a:rPr lang="es-MX" sz="1700" u="sng" dirty="0">
                <a:solidFill>
                  <a:srgbClr val="182B47"/>
                </a:solidFill>
              </a:rPr>
              <a:t>Promedio aritmético:</a:t>
            </a:r>
            <a:r>
              <a:rPr lang="es-MX" sz="1700" dirty="0">
                <a:solidFill>
                  <a:srgbClr val="182B47"/>
                </a:solidFill>
              </a:rPr>
              <a:t> suma ponderada: para cantidades acumulativas o independientes.</a:t>
            </a:r>
          </a:p>
          <a:p>
            <a:pPr marL="800100" lvl="1" indent="-342900" algn="just">
              <a:buClr>
                <a:srgbClr val="182B47"/>
              </a:buClr>
              <a:buFont typeface="Arial" panose="020B0604020202020204" pitchFamily="34" charset="0"/>
              <a:buChar char="•"/>
            </a:pPr>
            <a:r>
              <a:rPr lang="es-MX" sz="1300" dirty="0">
                <a:solidFill>
                  <a:srgbClr val="182B47"/>
                </a:solidFill>
              </a:rPr>
              <a:t>Se usa cuando los datos están en niveles absolutos (suma directa de cantidades).</a:t>
            </a:r>
          </a:p>
          <a:p>
            <a:pPr marL="800100" lvl="1" indent="-342900" algn="just">
              <a:buClr>
                <a:srgbClr val="182B47"/>
              </a:buClr>
              <a:buFont typeface="Arial" panose="020B0604020202020204" pitchFamily="34" charset="0"/>
              <a:buChar char="•"/>
            </a:pPr>
            <a:r>
              <a:rPr lang="es-MX" sz="1300" dirty="0">
                <a:solidFill>
                  <a:srgbClr val="182B47"/>
                </a:solidFill>
              </a:rPr>
              <a:t>Es lineal: si duplicas un valor, el promedio cambia proporcionalmente.</a:t>
            </a:r>
          </a:p>
          <a:p>
            <a:pPr marL="800100" lvl="1" indent="-342900" algn="just">
              <a:buClr>
                <a:srgbClr val="182B47"/>
              </a:buClr>
              <a:buFont typeface="Arial" panose="020B0604020202020204" pitchFamily="34" charset="0"/>
              <a:buChar char="•"/>
            </a:pPr>
            <a:r>
              <a:rPr lang="es-MX" sz="1300" dirty="0">
                <a:solidFill>
                  <a:srgbClr val="182B47"/>
                </a:solidFill>
              </a:rPr>
              <a:t>Útil para promediar cosas como ingresos, cantidades, precios simples.</a:t>
            </a:r>
          </a:p>
          <a:p>
            <a:pPr marL="800100" lvl="1" indent="-342900" algn="just">
              <a:buClr>
                <a:srgbClr val="182B47"/>
              </a:buClr>
              <a:buFont typeface="Arial" panose="020B0604020202020204" pitchFamily="34" charset="0"/>
              <a:buChar char="•"/>
            </a:pPr>
            <a:r>
              <a:rPr lang="es-MX" sz="1300" dirty="0">
                <a:solidFill>
                  <a:srgbClr val="182B47"/>
                </a:solidFill>
              </a:rPr>
              <a:t>Pero no es ideal para comparar tasas de crecimiento, índices relativos, o relaciones multiplicativas.</a:t>
            </a:r>
          </a:p>
          <a:p>
            <a:pPr marL="285750" indent="-285750" algn="just">
              <a:buClr>
                <a:srgbClr val="182B47"/>
              </a:buClr>
              <a:buFont typeface="Wingdings" panose="05000000000000000000" pitchFamily="2" charset="2"/>
              <a:buChar char="§"/>
            </a:pPr>
            <a:r>
              <a:rPr lang="es-MX" sz="1700" dirty="0">
                <a:solidFill>
                  <a:srgbClr val="182B47"/>
                </a:solidFill>
              </a:rPr>
              <a:t>Se suma porque este promedio asume que cada valor representa una cantidad independiente y acumulable. </a:t>
            </a:r>
          </a:p>
          <a:p>
            <a:pPr marL="800100" lvl="1" indent="-342900" algn="just">
              <a:buClr>
                <a:srgbClr val="182B47"/>
              </a:buClr>
              <a:buFont typeface="Arial" panose="020B0604020202020204" pitchFamily="34" charset="0"/>
              <a:buChar char="•"/>
            </a:pPr>
            <a:r>
              <a:rPr lang="es-MX" sz="1300" dirty="0">
                <a:solidFill>
                  <a:srgbClr val="182B47"/>
                </a:solidFill>
              </a:rPr>
              <a:t>Se usa cuando las variables son aditivas o cuando cada unidad tiene el mismo efecto absoluto, como horas trabajadas, salarios, cantidades físicas.</a:t>
            </a:r>
          </a:p>
          <a:p>
            <a:pPr algn="just">
              <a:buClr>
                <a:srgbClr val="182B47"/>
              </a:buClr>
            </a:pPr>
            <a:endParaRPr lang="es-MX" sz="1050" dirty="0">
              <a:solidFill>
                <a:srgbClr val="182B47"/>
              </a:solidFill>
            </a:endParaRPr>
          </a:p>
          <a:p>
            <a:pPr marL="285750" indent="-285750" algn="just">
              <a:buClr>
                <a:srgbClr val="182B47"/>
              </a:buClr>
              <a:buFont typeface="Arial" panose="020B0604020202020204" pitchFamily="34" charset="0"/>
              <a:buChar char="•"/>
            </a:pPr>
            <a:r>
              <a:rPr lang="es-MX" sz="1700" u="sng" dirty="0">
                <a:solidFill>
                  <a:srgbClr val="182B47"/>
                </a:solidFill>
              </a:rPr>
              <a:t>Promedio geométrico:</a:t>
            </a:r>
            <a:r>
              <a:rPr lang="es-MX" sz="1700" dirty="0">
                <a:solidFill>
                  <a:srgbClr val="182B47"/>
                </a:solidFill>
              </a:rPr>
              <a:t> producto ponderado: para relaciones, proporciones o cambios compuestos.</a:t>
            </a:r>
          </a:p>
          <a:p>
            <a:pPr marL="742950" lvl="1" indent="-285750" algn="just">
              <a:buClr>
                <a:srgbClr val="182B47"/>
              </a:buClr>
              <a:buFont typeface="Arial" panose="020B0604020202020204" pitchFamily="34" charset="0"/>
              <a:buChar char="•"/>
            </a:pPr>
            <a:r>
              <a:rPr lang="es-MX" sz="1300" dirty="0">
                <a:solidFill>
                  <a:srgbClr val="182B47"/>
                </a:solidFill>
              </a:rPr>
              <a:t>Se usa cuando los datos están en índices, tasas de cambio, o relaciones proporcionales.</a:t>
            </a:r>
          </a:p>
          <a:p>
            <a:pPr marL="742950" lvl="1" indent="-285750" algn="just">
              <a:buClr>
                <a:srgbClr val="182B47"/>
              </a:buClr>
              <a:buFont typeface="Arial" panose="020B0604020202020204" pitchFamily="34" charset="0"/>
              <a:buChar char="•"/>
            </a:pPr>
            <a:r>
              <a:rPr lang="es-MX" sz="1300" dirty="0">
                <a:solidFill>
                  <a:srgbClr val="182B47"/>
                </a:solidFill>
              </a:rPr>
              <a:t>Captura el efecto compuesto o multiplicativo entre variables.</a:t>
            </a:r>
          </a:p>
          <a:p>
            <a:pPr marL="742950" lvl="1" indent="-285750" algn="just">
              <a:buClr>
                <a:srgbClr val="182B47"/>
              </a:buClr>
              <a:buFont typeface="Arial" panose="020B0604020202020204" pitchFamily="34" charset="0"/>
              <a:buChar char="•"/>
            </a:pPr>
            <a:r>
              <a:rPr lang="es-MX" sz="1300" dirty="0">
                <a:solidFill>
                  <a:srgbClr val="182B47"/>
                </a:solidFill>
              </a:rPr>
              <a:t>Se comporta mejor cuando los valores varían mucho entre sí.</a:t>
            </a:r>
          </a:p>
          <a:p>
            <a:pPr marL="742950" lvl="1" indent="-285750" algn="just">
              <a:buClr>
                <a:srgbClr val="182B47"/>
              </a:buClr>
              <a:buFont typeface="Arial" panose="020B0604020202020204" pitchFamily="34" charset="0"/>
              <a:buChar char="•"/>
            </a:pPr>
            <a:r>
              <a:rPr lang="es-MX" sz="1300" dirty="0">
                <a:solidFill>
                  <a:srgbClr val="182B47"/>
                </a:solidFill>
              </a:rPr>
              <a:t>Es el más adecuado cuando: interesa el crecimiento proporcional, cuando se requiere que un valor muy alto no distorsione el promedio o cuando se construyen índices relativos (como precios, tipo de cambio real, competitividad).</a:t>
            </a:r>
          </a:p>
          <a:p>
            <a:pPr marL="285750" indent="-285750" algn="just">
              <a:buClr>
                <a:srgbClr val="182B47"/>
              </a:buClr>
              <a:buFont typeface="Wingdings" panose="05000000000000000000" pitchFamily="2" charset="2"/>
              <a:buChar char="§"/>
            </a:pPr>
            <a:r>
              <a:rPr lang="es-MX" sz="1700" dirty="0">
                <a:solidFill>
                  <a:srgbClr val="182B47"/>
                </a:solidFill>
              </a:rPr>
              <a:t>Multiplica porque este promedio asume que las variables están relacionadas de forma proporcional o relativa entre sí, y los efectos se acumulan multiplicativamente. </a:t>
            </a:r>
          </a:p>
          <a:p>
            <a:pPr marL="742950" lvl="1" indent="-285750" algn="just">
              <a:buClr>
                <a:srgbClr val="182B47"/>
              </a:buClr>
              <a:buFont typeface="Wingdings" panose="05000000000000000000" pitchFamily="2" charset="2"/>
              <a:buChar char="§"/>
            </a:pPr>
            <a:r>
              <a:rPr lang="es-MX" sz="1300" dirty="0">
                <a:solidFill>
                  <a:srgbClr val="182B47"/>
                </a:solidFill>
              </a:rPr>
              <a:t>Se utiliza cuando las variables son relaciones o razones, como tasas de crecimiento, índices de precios, proporciones, donde los efectos compuestos y proporcionales son clave.</a:t>
            </a:r>
          </a:p>
        </p:txBody>
      </p:sp>
      <p:sp>
        <p:nvSpPr>
          <p:cNvPr id="7" name="Título 1">
            <a:extLst>
              <a:ext uri="{FF2B5EF4-FFF2-40B4-BE49-F238E27FC236}">
                <a16:creationId xmlns:a16="http://schemas.microsoft.com/office/drawing/2014/main" id="{CA081429-63D6-4492-A76E-1C4B8994AA5A}"/>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pic>
        <p:nvPicPr>
          <p:cNvPr id="4" name="Imagen 3">
            <a:extLst>
              <a:ext uri="{FF2B5EF4-FFF2-40B4-BE49-F238E27FC236}">
                <a16:creationId xmlns:a16="http://schemas.microsoft.com/office/drawing/2014/main" id="{04CF6464-52B4-3C77-4231-FB43E42EFADA}"/>
              </a:ext>
            </a:extLst>
          </p:cNvPr>
          <p:cNvPicPr>
            <a:picLocks noChangeAspect="1"/>
          </p:cNvPicPr>
          <p:nvPr/>
        </p:nvPicPr>
        <p:blipFill>
          <a:blip r:embed="rId2"/>
          <a:stretch>
            <a:fillRect/>
          </a:stretch>
        </p:blipFill>
        <p:spPr>
          <a:xfrm>
            <a:off x="9048328" y="1574434"/>
            <a:ext cx="1728191" cy="579642"/>
          </a:xfrm>
          <a:prstGeom prst="rect">
            <a:avLst/>
          </a:prstGeom>
        </p:spPr>
      </p:pic>
      <p:pic>
        <p:nvPicPr>
          <p:cNvPr id="10" name="Imagen 9">
            <a:extLst>
              <a:ext uri="{FF2B5EF4-FFF2-40B4-BE49-F238E27FC236}">
                <a16:creationId xmlns:a16="http://schemas.microsoft.com/office/drawing/2014/main" id="{21615A21-7AAB-2073-13B5-1A3175A895FC}"/>
              </a:ext>
            </a:extLst>
          </p:cNvPr>
          <p:cNvPicPr>
            <a:picLocks noChangeAspect="1"/>
          </p:cNvPicPr>
          <p:nvPr/>
        </p:nvPicPr>
        <p:blipFill>
          <a:blip r:embed="rId3"/>
          <a:stretch>
            <a:fillRect/>
          </a:stretch>
        </p:blipFill>
        <p:spPr>
          <a:xfrm>
            <a:off x="9499991" y="3458002"/>
            <a:ext cx="1276528" cy="523948"/>
          </a:xfrm>
          <a:prstGeom prst="rect">
            <a:avLst/>
          </a:prstGeom>
        </p:spPr>
      </p:pic>
    </p:spTree>
    <p:extLst>
      <p:ext uri="{BB962C8B-B14F-4D97-AF65-F5344CB8AC3E}">
        <p14:creationId xmlns:p14="http://schemas.microsoft.com/office/powerpoint/2010/main" val="3713031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82448E-8C8B-47C1-B3BA-0E0269AD3001}"/>
              </a:ext>
            </a:extLst>
          </p:cNvPr>
          <p:cNvSpPr>
            <a:spLocks noGrp="1"/>
          </p:cNvSpPr>
          <p:nvPr>
            <p:ph type="title"/>
          </p:nvPr>
        </p:nvSpPr>
        <p:spPr>
          <a:xfrm>
            <a:off x="595808" y="188640"/>
            <a:ext cx="10972800" cy="936104"/>
          </a:xfrm>
        </p:spPr>
        <p:txBody>
          <a:bodyPr/>
          <a:lstStyle/>
          <a:p>
            <a:pPr algn="ctr"/>
            <a:r>
              <a:rPr lang="es-MX" dirty="0"/>
              <a:t>Comparación de las Metodologías para calcular el TCR</a:t>
            </a:r>
          </a:p>
        </p:txBody>
      </p:sp>
      <p:sp>
        <p:nvSpPr>
          <p:cNvPr id="3" name="Marcador de pie de página 2">
            <a:extLst>
              <a:ext uri="{FF2B5EF4-FFF2-40B4-BE49-F238E27FC236}">
                <a16:creationId xmlns:a16="http://schemas.microsoft.com/office/drawing/2014/main" id="{39A1B1A2-34A2-42AB-919B-1437A76D7D10}"/>
              </a:ext>
            </a:extLst>
          </p:cNvPr>
          <p:cNvSpPr>
            <a:spLocks noGrp="1"/>
          </p:cNvSpPr>
          <p:nvPr>
            <p:ph type="ftr" sz="quarter" idx="11"/>
          </p:nvPr>
        </p:nvSpPr>
        <p:spPr>
          <a:xfrm>
            <a:off x="-13792" y="6476209"/>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p:graphicFrame>
        <p:nvGraphicFramePr>
          <p:cNvPr id="4" name="Tabla 3">
            <a:extLst>
              <a:ext uri="{FF2B5EF4-FFF2-40B4-BE49-F238E27FC236}">
                <a16:creationId xmlns:a16="http://schemas.microsoft.com/office/drawing/2014/main" id="{6B8F3861-657D-4646-BE0C-3B9924D10ECB}"/>
              </a:ext>
            </a:extLst>
          </p:cNvPr>
          <p:cNvGraphicFramePr>
            <a:graphicFrameLocks noGrp="1"/>
          </p:cNvGraphicFramePr>
          <p:nvPr/>
        </p:nvGraphicFramePr>
        <p:xfrm>
          <a:off x="1620934" y="1332246"/>
          <a:ext cx="8950131" cy="4716674"/>
        </p:xfrm>
        <a:graphic>
          <a:graphicData uri="http://schemas.openxmlformats.org/drawingml/2006/table">
            <a:tbl>
              <a:tblPr firstRow="1" firstCol="1" bandRow="1">
                <a:tableStyleId>{5C22544A-7EE6-4342-B048-85BDC9FD1C3A}</a:tableStyleId>
              </a:tblPr>
              <a:tblGrid>
                <a:gridCol w="1168187">
                  <a:extLst>
                    <a:ext uri="{9D8B030D-6E8A-4147-A177-3AD203B41FA5}">
                      <a16:colId xmlns:a16="http://schemas.microsoft.com/office/drawing/2014/main" val="3148708580"/>
                    </a:ext>
                  </a:extLst>
                </a:gridCol>
                <a:gridCol w="1269439">
                  <a:extLst>
                    <a:ext uri="{9D8B030D-6E8A-4147-A177-3AD203B41FA5}">
                      <a16:colId xmlns:a16="http://schemas.microsoft.com/office/drawing/2014/main" val="217960622"/>
                    </a:ext>
                  </a:extLst>
                </a:gridCol>
                <a:gridCol w="1269439">
                  <a:extLst>
                    <a:ext uri="{9D8B030D-6E8A-4147-A177-3AD203B41FA5}">
                      <a16:colId xmlns:a16="http://schemas.microsoft.com/office/drawing/2014/main" val="256086364"/>
                    </a:ext>
                  </a:extLst>
                </a:gridCol>
                <a:gridCol w="984025">
                  <a:extLst>
                    <a:ext uri="{9D8B030D-6E8A-4147-A177-3AD203B41FA5}">
                      <a16:colId xmlns:a16="http://schemas.microsoft.com/office/drawing/2014/main" val="196176282"/>
                    </a:ext>
                  </a:extLst>
                </a:gridCol>
                <a:gridCol w="936104">
                  <a:extLst>
                    <a:ext uri="{9D8B030D-6E8A-4147-A177-3AD203B41FA5}">
                      <a16:colId xmlns:a16="http://schemas.microsoft.com/office/drawing/2014/main" val="3686937462"/>
                    </a:ext>
                  </a:extLst>
                </a:gridCol>
                <a:gridCol w="953501">
                  <a:extLst>
                    <a:ext uri="{9D8B030D-6E8A-4147-A177-3AD203B41FA5}">
                      <a16:colId xmlns:a16="http://schemas.microsoft.com/office/drawing/2014/main" val="334482374"/>
                    </a:ext>
                  </a:extLst>
                </a:gridCol>
                <a:gridCol w="1193672">
                  <a:extLst>
                    <a:ext uri="{9D8B030D-6E8A-4147-A177-3AD203B41FA5}">
                      <a16:colId xmlns:a16="http://schemas.microsoft.com/office/drawing/2014/main" val="1955011939"/>
                    </a:ext>
                  </a:extLst>
                </a:gridCol>
                <a:gridCol w="1175764">
                  <a:extLst>
                    <a:ext uri="{9D8B030D-6E8A-4147-A177-3AD203B41FA5}">
                      <a16:colId xmlns:a16="http://schemas.microsoft.com/office/drawing/2014/main" val="3558067336"/>
                    </a:ext>
                  </a:extLst>
                </a:gridCol>
              </a:tblGrid>
              <a:tr h="395534">
                <a:tc>
                  <a:txBody>
                    <a:bodyPr/>
                    <a:lstStyle/>
                    <a:p>
                      <a:pPr algn="ctr">
                        <a:lnSpc>
                          <a:spcPct val="107000"/>
                        </a:lnSpc>
                        <a:spcAft>
                          <a:spcPts val="800"/>
                        </a:spcAft>
                      </a:pPr>
                      <a:r>
                        <a:rPr lang="es-MX" sz="1000" dirty="0">
                          <a:effectLst/>
                        </a:rPr>
                        <a:t>Características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de México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FMI</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BIS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Mundial</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OCDE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BCE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Central de Chile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2213302"/>
                  </a:ext>
                </a:extLst>
              </a:tr>
              <a:tr h="395534">
                <a:tc>
                  <a:txBody>
                    <a:bodyPr/>
                    <a:lstStyle/>
                    <a:p>
                      <a:pPr algn="ctr">
                        <a:lnSpc>
                          <a:spcPct val="107000"/>
                        </a:lnSpc>
                        <a:spcAft>
                          <a:spcPts val="800"/>
                        </a:spcAft>
                      </a:pPr>
                      <a:r>
                        <a:rPr lang="es-MX" sz="1000" dirty="0">
                          <a:effectLst/>
                        </a:rPr>
                        <a:t>Países en la canasta actual e índice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111</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1990=100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164</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61 Broad</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27 Narrow</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2020=100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95</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2010=100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49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40, 20, 12</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28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4341556"/>
                  </a:ext>
                </a:extLst>
              </a:tr>
              <a:tr h="1002302">
                <a:tc>
                  <a:txBody>
                    <a:bodyPr/>
                    <a:lstStyle/>
                    <a:p>
                      <a:pPr algn="ctr">
                        <a:lnSpc>
                          <a:spcPct val="107000"/>
                        </a:lnSpc>
                        <a:spcAft>
                          <a:spcPts val="800"/>
                        </a:spcAft>
                      </a:pPr>
                      <a:r>
                        <a:rPr lang="es-MX" sz="1000" dirty="0">
                          <a:effectLst/>
                        </a:rPr>
                        <a:t>Flujo comercial considerado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i="1" dirty="0" err="1">
                          <a:effectLst/>
                        </a:rPr>
                        <a:t>Commodities</a:t>
                      </a:r>
                      <a:r>
                        <a:rPr lang="es-MX" sz="1000" dirty="0">
                          <a:effectLst/>
                        </a:rPr>
                        <a:t>, manufacturas y servicios de turismo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Bienes manufacturados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Comercio de bienes transables y no transables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Comercio de bienes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Bienes manufacturados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t>Comercio de bienes</a:t>
                      </a:r>
                    </a:p>
                    <a:p>
                      <a:pPr algn="ctr">
                        <a:lnSpc>
                          <a:spcPct val="107000"/>
                        </a:lnSpc>
                        <a:spcAft>
                          <a:spcPts val="800"/>
                        </a:spcAft>
                      </a:pPr>
                      <a:r>
                        <a:rPr lang="es-MX" sz="1000" dirty="0">
                          <a:effectLst/>
                        </a:rPr>
                        <a:t>Exportaciones (sin cobre y derivados) e </a:t>
                      </a:r>
                      <a:r>
                        <a:rPr lang="es-MX" sz="1000">
                          <a:effectLst/>
                        </a:rPr>
                        <a:t>importaciones (sin </a:t>
                      </a:r>
                      <a:r>
                        <a:rPr lang="es-MX" sz="1000" dirty="0">
                          <a:effectLst/>
                        </a:rPr>
                        <a:t>petróleo, combustibles y derivados)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4369573"/>
                  </a:ext>
                </a:extLst>
              </a:tr>
              <a:tr h="800046">
                <a:tc>
                  <a:txBody>
                    <a:bodyPr/>
                    <a:lstStyle/>
                    <a:p>
                      <a:pPr algn="ctr">
                        <a:lnSpc>
                          <a:spcPct val="107000"/>
                        </a:lnSpc>
                        <a:spcAft>
                          <a:spcPts val="800"/>
                        </a:spcAft>
                      </a:pPr>
                      <a:r>
                        <a:rPr lang="es-MX" sz="1000" dirty="0">
                          <a:effectLst/>
                        </a:rPr>
                        <a:t>Bilateral y/o Multilateral</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Realizan ambos, pero sólo hay información sobre el bilateral</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298883"/>
                  </a:ext>
                </a:extLst>
              </a:tr>
              <a:tr h="395534">
                <a:tc>
                  <a:txBody>
                    <a:bodyPr/>
                    <a:lstStyle/>
                    <a:p>
                      <a:pPr algn="ctr">
                        <a:lnSpc>
                          <a:spcPct val="107000"/>
                        </a:lnSpc>
                        <a:spcAft>
                          <a:spcPts val="800"/>
                        </a:spcAft>
                      </a:pPr>
                      <a:r>
                        <a:rPr lang="es-MX" sz="1000" dirty="0">
                          <a:effectLst/>
                        </a:rPr>
                        <a:t>¿Utiliza deflactores?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IPC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 CLU (en países industrializados)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IPC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 CLU</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CLU, IPC, IPP, PIB</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9188533"/>
                  </a:ext>
                </a:extLst>
              </a:tr>
              <a:tr h="1204558">
                <a:tc>
                  <a:txBody>
                    <a:bodyPr/>
                    <a:lstStyle/>
                    <a:p>
                      <a:pPr algn="ctr">
                        <a:lnSpc>
                          <a:spcPct val="107000"/>
                        </a:lnSpc>
                        <a:spcAft>
                          <a:spcPts val="800"/>
                        </a:spcAft>
                      </a:pPr>
                      <a:r>
                        <a:rPr lang="es-MX" sz="1000">
                          <a:effectLst/>
                        </a:rPr>
                        <a:t>Propósito de medición</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de México respecto a sus socios comerciales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de cada economía</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Competitividad internacional de cada economía</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Evitar episodios de desajuste prolongado y sustancial en un país y competitividad</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Interpretación amplia de la relación precio-competitividad de un país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en precios y costos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Competitividad de Chile respecto sus principales socios comerciales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0394516"/>
                  </a:ext>
                </a:extLst>
              </a:tr>
            </a:tbl>
          </a:graphicData>
        </a:graphic>
      </p:graphicFrame>
      <p:sp>
        <p:nvSpPr>
          <p:cNvPr id="5" name="CuadroTexto 4">
            <a:extLst>
              <a:ext uri="{FF2B5EF4-FFF2-40B4-BE49-F238E27FC236}">
                <a16:creationId xmlns:a16="http://schemas.microsoft.com/office/drawing/2014/main" id="{C5705A42-5DBE-4014-B6E2-005D61543A1E}"/>
              </a:ext>
            </a:extLst>
          </p:cNvPr>
          <p:cNvSpPr txBox="1"/>
          <p:nvPr/>
        </p:nvSpPr>
        <p:spPr>
          <a:xfrm>
            <a:off x="1840631" y="6038604"/>
            <a:ext cx="8510736" cy="415498"/>
          </a:xfrm>
          <a:prstGeom prst="rect">
            <a:avLst/>
          </a:prstGeom>
          <a:noFill/>
        </p:spPr>
        <p:txBody>
          <a:bodyPr wrap="square" rtlCol="0">
            <a:spAutoFit/>
          </a:bodyPr>
          <a:lstStyle/>
          <a:p>
            <a:pPr algn="ctr"/>
            <a:r>
              <a:rPr lang="es-MX" sz="1050" i="1" dirty="0"/>
              <a:t>Elaboración propia. Fuente: </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Arra</a:t>
            </a:r>
            <a:r>
              <a:rPr kumimoji="0" lang="es-MX" altLang="es-MX" sz="1050" b="0" i="0"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 E., &amp; Miguel, F. (2015). </a:t>
            </a:r>
            <a:r>
              <a:rPr kumimoji="0" lang="es-MX" altLang="es-MX" sz="105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Tipo de Cambio Real: Revisi</a:t>
            </a:r>
            <a:r>
              <a:rPr kumimoji="0" lang="es-MX" altLang="es-MX" sz="105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MX" altLang="es-MX" sz="105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 Internacional.</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Chile: Banco Central de Chile.</a:t>
            </a:r>
            <a:endParaRPr kumimoji="0" lang="es-MX" altLang="es-MX" sz="600" b="0" i="0" u="none" strike="noStrike" cap="none" normalizeH="0" baseline="0" dirty="0">
              <a:ln>
                <a:noFill/>
              </a:ln>
              <a:solidFill>
                <a:schemeClr val="tx1">
                  <a:lumMod val="90000"/>
                  <a:lumOff val="10000"/>
                </a:schemeClr>
              </a:solidFill>
              <a:effectLst/>
            </a:endParaRPr>
          </a:p>
          <a:p>
            <a:pPr algn="ctr"/>
            <a:endParaRPr lang="es-MX" sz="1050" i="1" dirty="0"/>
          </a:p>
        </p:txBody>
      </p:sp>
    </p:spTree>
    <p:extLst>
      <p:ext uri="{BB962C8B-B14F-4D97-AF65-F5344CB8AC3E}">
        <p14:creationId xmlns:p14="http://schemas.microsoft.com/office/powerpoint/2010/main" val="3240860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998B414-2EBF-4A5E-B1B3-234FFC9AD54C}"/>
              </a:ext>
            </a:extLst>
          </p:cNvPr>
          <p:cNvSpPr>
            <a:spLocks noGrp="1"/>
          </p:cNvSpPr>
          <p:nvPr>
            <p:ph idx="1"/>
          </p:nvPr>
        </p:nvSpPr>
        <p:spPr>
          <a:xfrm>
            <a:off x="767408" y="1391555"/>
            <a:ext cx="10441160" cy="4081996"/>
          </a:xfrm>
        </p:spPr>
        <p:txBody>
          <a:bodyPr>
            <a:normAutofit/>
          </a:bodyPr>
          <a:lstStyle/>
          <a:p>
            <a:pPr algn="ctr">
              <a:lnSpc>
                <a:spcPct val="150000"/>
              </a:lnSpc>
            </a:pPr>
            <a:r>
              <a:rPr lang="es-MX" sz="1600" dirty="0"/>
              <a:t>Propósito de la medición: Evaluar la </a:t>
            </a:r>
            <a:r>
              <a:rPr lang="es-MX" sz="1600" b="1" dirty="0"/>
              <a:t>competitividad internacional de México</a:t>
            </a:r>
            <a:r>
              <a:rPr lang="es-MX" sz="1600" dirty="0"/>
              <a:t> en relación con sus principales socios comerciales mediante una medida del Tipo de Cambio Real (TCR), lo que permitirá observar el comportamiento relativo de los precios y determinar posibles desalineamientos que afecten el comercio exterior.</a:t>
            </a:r>
          </a:p>
          <a:p>
            <a:pPr algn="ctr">
              <a:lnSpc>
                <a:spcPct val="150000"/>
              </a:lnSpc>
            </a:pPr>
            <a:r>
              <a:rPr lang="es-MX" sz="1600" dirty="0"/>
              <a:t>Flujo comercial a considerar: Bienes y servicios.</a:t>
            </a:r>
          </a:p>
          <a:p>
            <a:pPr algn="ctr">
              <a:lnSpc>
                <a:spcPct val="150000"/>
              </a:lnSpc>
            </a:pPr>
            <a:r>
              <a:rPr lang="es-MX" sz="1600" dirty="0"/>
              <a:t>Deflactor: IPC (más común y disponible), se podría complementar con el CLU (explicar por qué sí o por qué no)</a:t>
            </a:r>
          </a:p>
          <a:p>
            <a:pPr algn="ctr">
              <a:lnSpc>
                <a:spcPct val="150000"/>
              </a:lnSpc>
            </a:pPr>
            <a:r>
              <a:rPr lang="es-MX" sz="1600" dirty="0"/>
              <a:t>Actualización: anualmente encadenada.</a:t>
            </a:r>
          </a:p>
          <a:p>
            <a:pPr algn="ctr">
              <a:lnSpc>
                <a:spcPct val="150000"/>
              </a:lnSpc>
            </a:pPr>
            <a:r>
              <a:rPr lang="es-MX" sz="1600" dirty="0"/>
              <a:t>Metodología: Banco Mundial.</a:t>
            </a:r>
          </a:p>
          <a:p>
            <a:pPr marL="0" indent="0" algn="ctr">
              <a:buNone/>
            </a:pPr>
            <a:endParaRPr lang="es-MX" sz="1600" dirty="0"/>
          </a:p>
        </p:txBody>
      </p:sp>
      <p:sp>
        <p:nvSpPr>
          <p:cNvPr id="3" name="Marcador de pie de página 2">
            <a:extLst>
              <a:ext uri="{FF2B5EF4-FFF2-40B4-BE49-F238E27FC236}">
                <a16:creationId xmlns:a16="http://schemas.microsoft.com/office/drawing/2014/main" id="{A6C952BE-C9F6-45A0-9F2F-5CAE69A3C3C2}"/>
              </a:ext>
            </a:extLst>
          </p:cNvPr>
          <p:cNvSpPr>
            <a:spLocks noGrp="1"/>
          </p:cNvSpPr>
          <p:nvPr>
            <p:ph type="ftr" sz="quarter" idx="11"/>
          </p:nvPr>
        </p:nvSpPr>
        <p:spPr>
          <a:xfrm>
            <a:off x="-17013" y="6471713"/>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900" dirty="0">
              <a:solidFill>
                <a:srgbClr val="000000"/>
              </a:solidFill>
            </a:endParaRPr>
          </a:p>
        </p:txBody>
      </p:sp>
      <p:sp>
        <p:nvSpPr>
          <p:cNvPr id="6" name="Título 5">
            <a:extLst>
              <a:ext uri="{FF2B5EF4-FFF2-40B4-BE49-F238E27FC236}">
                <a16:creationId xmlns:a16="http://schemas.microsoft.com/office/drawing/2014/main" id="{009E8A68-40CF-4398-B586-357AB0E33ECE}"/>
              </a:ext>
            </a:extLst>
          </p:cNvPr>
          <p:cNvSpPr>
            <a:spLocks noGrp="1"/>
          </p:cNvSpPr>
          <p:nvPr>
            <p:ph type="title"/>
          </p:nvPr>
        </p:nvSpPr>
        <p:spPr>
          <a:xfrm>
            <a:off x="592587" y="294986"/>
            <a:ext cx="10972800" cy="936104"/>
          </a:xfrm>
        </p:spPr>
        <p:txBody>
          <a:bodyPr/>
          <a:lstStyle/>
          <a:p>
            <a:pPr algn="ctr"/>
            <a:r>
              <a:rPr lang="es-MX" dirty="0"/>
              <a:t>PROPUESTA PARA MEDIR EL TCR EN EL BANCO DE MÉXICO</a:t>
            </a:r>
          </a:p>
        </p:txBody>
      </p:sp>
    </p:spTree>
    <p:extLst>
      <p:ext uri="{BB962C8B-B14F-4D97-AF65-F5344CB8AC3E}">
        <p14:creationId xmlns:p14="http://schemas.microsoft.com/office/powerpoint/2010/main" val="267942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4CB6CFC-4487-4BB5-A4CB-B5CC55DCF649}"/>
              </a:ext>
            </a:extLst>
          </p:cNvPr>
          <p:cNvSpPr>
            <a:spLocks noGrp="1"/>
          </p:cNvSpPr>
          <p:nvPr>
            <p:ph type="ftr" sz="quarter" idx="11"/>
          </p:nvPr>
        </p:nvSpPr>
        <p:spPr>
          <a:xfrm>
            <a:off x="-13792" y="6492875"/>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dirty="0">
              <a:solidFill>
                <a:srgbClr val="FFFFFF">
                  <a:lumMod val="85000"/>
                </a:srgbClr>
              </a:solidFill>
            </a:endParaRPr>
          </a:p>
          <a:p>
            <a:endParaRPr lang="es-MX" sz="900" dirty="0">
              <a:solidFill>
                <a:srgbClr val="000000"/>
              </a:solidFill>
            </a:endParaRPr>
          </a:p>
        </p:txBody>
      </p:sp>
      <p:sp>
        <p:nvSpPr>
          <p:cNvPr id="6" name="Título 5">
            <a:extLst>
              <a:ext uri="{FF2B5EF4-FFF2-40B4-BE49-F238E27FC236}">
                <a16:creationId xmlns:a16="http://schemas.microsoft.com/office/drawing/2014/main" id="{CB3523A6-2AB2-4CD8-9AEB-F8E8D0C6D1E4}"/>
              </a:ext>
            </a:extLst>
          </p:cNvPr>
          <p:cNvSpPr>
            <a:spLocks noGrp="1"/>
          </p:cNvSpPr>
          <p:nvPr>
            <p:ph type="title"/>
          </p:nvPr>
        </p:nvSpPr>
        <p:spPr/>
        <p:txBody>
          <a:bodyPr/>
          <a:lstStyle/>
          <a:p>
            <a:r>
              <a:rPr lang="es-MX" dirty="0"/>
              <a:t>Referencias:</a:t>
            </a:r>
          </a:p>
        </p:txBody>
      </p:sp>
      <p:sp>
        <p:nvSpPr>
          <p:cNvPr id="7" name="Rectangle 1">
            <a:extLst>
              <a:ext uri="{FF2B5EF4-FFF2-40B4-BE49-F238E27FC236}">
                <a16:creationId xmlns:a16="http://schemas.microsoft.com/office/drawing/2014/main" id="{A0512CEB-A3B5-47EC-A7D2-949B9CAB590B}"/>
              </a:ext>
            </a:extLst>
          </p:cNvPr>
          <p:cNvSpPr>
            <a:spLocks noGrp="1" noChangeArrowheads="1"/>
          </p:cNvSpPr>
          <p:nvPr>
            <p:ph idx="1"/>
          </p:nvPr>
        </p:nvSpPr>
        <p:spPr bwMode="auto">
          <a:xfrm>
            <a:off x="595808" y="787279"/>
            <a:ext cx="10404451" cy="5393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ClrTx/>
              <a:buSzTx/>
              <a:buNone/>
            </a:pP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Bibliograf</a:t>
            </a:r>
            <a:r>
              <a:rPr kumimoji="0" lang="es-MX" altLang="es-MX" sz="1200" b="0" i="0" u="none" strike="noStrike" cap="none" normalizeH="0" baseline="0" dirty="0" bmk="_Toc193710217">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í</a:t>
            </a: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a:t>
            </a:r>
            <a:endParaRPr kumimoji="0" lang="es-MX" altLang="es-MX"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Arra</a:t>
            </a:r>
            <a:r>
              <a:rPr kumimoji="0" lang="es-MX" altLang="es-MX" sz="1200" b="0" i="0"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 E., &amp; Miguel, F. (2015).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Tipo de Cambio Real: Revisi</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 Internacional.</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Chile: Banco Central de Chile.</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Banco de Pagos Internacionales. (2006).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new BIS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BPI.</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Bank,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European</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Central. (s.f.).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ECB/</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Eurosystem</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policy</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ECB.</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Catão</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(2007).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El porqu</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del tipo de cambio real .</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Fondo Monetario Internacional .</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Durand, M. (1986).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Method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of</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calculating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Exchange Rates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Indicators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competitiveness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OECD.</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Hinkle</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E., &amp; Montiel, P. J. (2001).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Misalignment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concepts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measurement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for</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developing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countries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Oxford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University</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Press</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World</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Bank.</a:t>
            </a: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cs typeface="Times New Roman" panose="02020603050405020304" pitchFamily="18" charset="0"/>
              </a:rPr>
              <a:t>European</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cs typeface="Times New Roman" panose="02020603050405020304" pitchFamily="18" charset="0"/>
              </a:rPr>
              <a:t> Central Bank (2024). </a:t>
            </a:r>
            <a:r>
              <a:rPr kumimoji="0" lang="en-US" altLang="es-MX" sz="1200" b="0" i="0" u="none" strike="noStrike" cap="none" normalizeH="0" baseline="0" dirty="0">
                <a:ln>
                  <a:noFill/>
                </a:ln>
                <a:solidFill>
                  <a:schemeClr val="tx1">
                    <a:lumMod val="90000"/>
                    <a:lumOff val="10000"/>
                  </a:schemeClr>
                </a:solidFill>
                <a:effectLst/>
                <a:latin typeface="Times New Roman" panose="02020603050405020304" pitchFamily="18" charset="0"/>
                <a:cs typeface="Times New Roman" panose="02020603050405020304" pitchFamily="18" charset="0"/>
              </a:rPr>
              <a:t>The ECB’s enhanced effective exchange rates and </a:t>
            </a:r>
            <a:r>
              <a:rPr kumimoji="0" lang="en-US"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cs typeface="Times New Roman" panose="02020603050405020304" pitchFamily="18" charset="0"/>
              </a:rPr>
              <a:t>harmonised</a:t>
            </a:r>
            <a:r>
              <a:rPr kumimoji="0" lang="en-US" altLang="es-MX" sz="1200" b="0" i="0" u="none" strike="noStrike" cap="none" normalizeH="0" baseline="0" dirty="0">
                <a:ln>
                  <a:noFill/>
                </a:ln>
                <a:solidFill>
                  <a:schemeClr val="tx1">
                    <a:lumMod val="90000"/>
                    <a:lumOff val="10000"/>
                  </a:schemeClr>
                </a:solidFill>
                <a:effectLst/>
                <a:latin typeface="Times New Roman" panose="02020603050405020304" pitchFamily="18" charset="0"/>
                <a:cs typeface="Times New Roman" panose="02020603050405020304" pitchFamily="18" charset="0"/>
              </a:rPr>
              <a:t> competitiveness indicators</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cs typeface="Times New Roman" panose="02020603050405020304" pitchFamily="18" charset="0"/>
              </a:rPr>
              <a:t>. </a:t>
            </a:r>
            <a:r>
              <a:rPr lang="es-MX" altLang="es-MX" sz="1200" dirty="0">
                <a:solidFill>
                  <a:schemeClr val="tx1">
                    <a:lumMod val="90000"/>
                    <a:lumOff val="10000"/>
                  </a:schemeClr>
                </a:solidFill>
                <a:latin typeface="Times New Roman" panose="02020603050405020304" pitchFamily="18" charset="0"/>
                <a:cs typeface="Times New Roman" panose="02020603050405020304" pitchFamily="18" charset="0"/>
              </a:rPr>
              <a:t>BCE</a:t>
            </a:r>
            <a:endParaRPr kumimoji="0" lang="es-MX" altLang="es-MX" sz="800" b="0" i="0" u="none" strike="noStrike" cap="none" normalizeH="0" baseline="0" dirty="0">
              <a:ln>
                <a:noFill/>
              </a:ln>
              <a:solidFill>
                <a:schemeClr val="tx1">
                  <a:lumMod val="90000"/>
                  <a:lumOff val="10000"/>
                </a:schemeClr>
              </a:solidFill>
              <a:effectLst/>
            </a:endParaRPr>
          </a:p>
          <a:p>
            <a:pPr marL="0" indent="0">
              <a:lnSpc>
                <a:spcPct val="150000"/>
              </a:lnSpc>
              <a:buClrTx/>
              <a:buSzTx/>
              <a:buNone/>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Links:</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77acd24c-7053-c835-5315-3db9d33cc710</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The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new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exchange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rate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indices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Quarterly</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Review</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part</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5, March 2006</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Title</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Vuelta a lo Esencial - El porqu</a:t>
            </a:r>
            <a:r>
              <a:rPr kumimoji="0" lang="es-MX" altLang="es-MX"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é</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del tipo de cambio real - Luis A.V.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Catão</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 Finanzas y Desarrollo - Septiembre de 2007</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Method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Calculating</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Exchange Rates and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Indicators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Competitiveness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 OECD</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World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Bank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Document</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8"/>
              </a:rPr>
              <a:t>Ley Monetaria de los Estados Unidos Mexicanos</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9"/>
              </a:rPr>
              <a:t>{C260B142-835E-2F6B-D7BD-3C9E182BB8B9}.pdf</a:t>
            </a:r>
            <a:endPar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buClrTx/>
              <a:buSzTx/>
            </a:pPr>
            <a:r>
              <a:rPr lang="en-US" sz="1100" dirty="0">
                <a:latin typeface="+mj-lt"/>
                <a:hlinkClick r:id="rId10"/>
              </a:rPr>
              <a:t>The ECB’s enhanced effective exchange rates and </a:t>
            </a:r>
            <a:r>
              <a:rPr lang="en-US" sz="1100" dirty="0" err="1">
                <a:latin typeface="+mj-lt"/>
                <a:hlinkClick r:id="rId10"/>
              </a:rPr>
              <a:t>harmonised</a:t>
            </a:r>
            <a:r>
              <a:rPr lang="en-US" sz="1100" dirty="0">
                <a:latin typeface="+mj-lt"/>
                <a:hlinkClick r:id="rId10"/>
              </a:rPr>
              <a:t> competitiveness indicators: an updated weighting scheme including trade in services</a:t>
            </a:r>
            <a:endParaRPr kumimoji="0" lang="es-MX" altLang="es-MX" sz="11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8810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E326476E-67AD-463B-AA40-6465FE59F452}"/>
              </a:ext>
            </a:extLst>
          </p:cNvPr>
          <p:cNvPicPr>
            <a:picLocks noGrp="1" noChangeAspect="1"/>
          </p:cNvPicPr>
          <p:nvPr>
            <p:ph idx="1"/>
          </p:nvPr>
        </p:nvPicPr>
        <p:blipFill rotWithShape="1">
          <a:blip r:embed="rId2"/>
          <a:srcRect l="19520" t="22366" r="18951" b="21177"/>
          <a:stretch/>
        </p:blipFill>
        <p:spPr>
          <a:xfrm>
            <a:off x="6277954" y="1991535"/>
            <a:ext cx="5544616" cy="2861738"/>
          </a:xfrm>
        </p:spPr>
      </p:pic>
      <p:sp>
        <p:nvSpPr>
          <p:cNvPr id="4" name="Marcador de texto 3">
            <a:extLst>
              <a:ext uri="{FF2B5EF4-FFF2-40B4-BE49-F238E27FC236}">
                <a16:creationId xmlns:a16="http://schemas.microsoft.com/office/drawing/2014/main" id="{CA01AD62-2F2D-4747-81AD-3FB90082E672}"/>
              </a:ext>
            </a:extLst>
          </p:cNvPr>
          <p:cNvSpPr>
            <a:spLocks noGrp="1"/>
          </p:cNvSpPr>
          <p:nvPr>
            <p:ph type="body" idx="12"/>
          </p:nvPr>
        </p:nvSpPr>
        <p:spPr>
          <a:xfrm>
            <a:off x="349695" y="1412776"/>
            <a:ext cx="3562418" cy="512279"/>
          </a:xfrm>
        </p:spPr>
        <p:txBody>
          <a:bodyPr>
            <a:noAutofit/>
          </a:bodyPr>
          <a:lstStyle/>
          <a:p>
            <a:pPr algn="just"/>
            <a:r>
              <a:rPr lang="es-MX" sz="1400" b="0" dirty="0"/>
              <a:t>Podemos observar que el tipo de cambio real bilateral con Estados Unidos respecto a febrero ha disminuido, si checamos el tipo de cambio nominal podemos ver que en promedio (febrero, marzo, abril) el peso ha tenido una apreciación frente al dólar, por lo tanto, el tipo de cambio real bilateral ha disminuido. </a:t>
            </a:r>
          </a:p>
        </p:txBody>
      </p:sp>
      <p:sp>
        <p:nvSpPr>
          <p:cNvPr id="5" name="Marcador de texto 4">
            <a:extLst>
              <a:ext uri="{FF2B5EF4-FFF2-40B4-BE49-F238E27FC236}">
                <a16:creationId xmlns:a16="http://schemas.microsoft.com/office/drawing/2014/main" id="{2DD97E20-64F6-4327-AB13-FE45BE275C6D}"/>
              </a:ext>
            </a:extLst>
          </p:cNvPr>
          <p:cNvSpPr>
            <a:spLocks noGrp="1"/>
          </p:cNvSpPr>
          <p:nvPr>
            <p:ph type="body" sz="quarter" idx="20"/>
          </p:nvPr>
        </p:nvSpPr>
        <p:spPr>
          <a:xfrm>
            <a:off x="1847528" y="4945008"/>
            <a:ext cx="1656184" cy="707886"/>
          </a:xfrm>
        </p:spPr>
        <p:txBody>
          <a:bodyPr/>
          <a:lstStyle/>
          <a:p>
            <a:r>
              <a:rPr lang="es-MX" dirty="0"/>
              <a:t>Promedio de Tipo de Cambio Nominal (2025), fuente: </a:t>
            </a:r>
            <a:r>
              <a:rPr lang="es-MX" dirty="0">
                <a:hlinkClick r:id="rId3"/>
              </a:rPr>
              <a:t>SIE - Mercado cambiario</a:t>
            </a:r>
            <a:endParaRPr lang="es-MX" dirty="0"/>
          </a:p>
        </p:txBody>
      </p:sp>
      <p:sp>
        <p:nvSpPr>
          <p:cNvPr id="6" name="Título 5">
            <a:extLst>
              <a:ext uri="{FF2B5EF4-FFF2-40B4-BE49-F238E27FC236}">
                <a16:creationId xmlns:a16="http://schemas.microsoft.com/office/drawing/2014/main" id="{98A8A56F-57D3-46BB-A45F-EAC6538A3FDC}"/>
              </a:ext>
            </a:extLst>
          </p:cNvPr>
          <p:cNvSpPr>
            <a:spLocks noGrp="1"/>
          </p:cNvSpPr>
          <p:nvPr>
            <p:ph type="title"/>
          </p:nvPr>
        </p:nvSpPr>
        <p:spPr>
          <a:xfrm>
            <a:off x="4355950" y="-40525"/>
            <a:ext cx="3844008" cy="936104"/>
          </a:xfrm>
        </p:spPr>
        <p:txBody>
          <a:bodyPr/>
          <a:lstStyle/>
          <a:p>
            <a:r>
              <a:rPr lang="es-MX" dirty="0"/>
              <a:t>BANCO DE MÉXICO</a:t>
            </a:r>
          </a:p>
        </p:txBody>
      </p:sp>
      <p:pic>
        <p:nvPicPr>
          <p:cNvPr id="10" name="Imagen 9">
            <a:extLst>
              <a:ext uri="{FF2B5EF4-FFF2-40B4-BE49-F238E27FC236}">
                <a16:creationId xmlns:a16="http://schemas.microsoft.com/office/drawing/2014/main" id="{428879CF-0AD7-452A-B4E6-A4CDA123E640}"/>
              </a:ext>
            </a:extLst>
          </p:cNvPr>
          <p:cNvPicPr>
            <a:picLocks noChangeAspect="1"/>
          </p:cNvPicPr>
          <p:nvPr/>
        </p:nvPicPr>
        <p:blipFill rotWithShape="1">
          <a:blip r:embed="rId4"/>
          <a:srcRect l="19878" t="21651" r="19288" b="29000"/>
          <a:stretch/>
        </p:blipFill>
        <p:spPr>
          <a:xfrm>
            <a:off x="335360" y="1991535"/>
            <a:ext cx="5578688" cy="2545615"/>
          </a:xfrm>
          <a:prstGeom prst="rect">
            <a:avLst/>
          </a:prstGeom>
        </p:spPr>
      </p:pic>
      <p:pic>
        <p:nvPicPr>
          <p:cNvPr id="14" name="Imagen 13">
            <a:extLst>
              <a:ext uri="{FF2B5EF4-FFF2-40B4-BE49-F238E27FC236}">
                <a16:creationId xmlns:a16="http://schemas.microsoft.com/office/drawing/2014/main" id="{B3660EB8-D696-40EC-ADAA-7FFEC86488BE}"/>
              </a:ext>
            </a:extLst>
          </p:cNvPr>
          <p:cNvPicPr>
            <a:picLocks noChangeAspect="1"/>
          </p:cNvPicPr>
          <p:nvPr/>
        </p:nvPicPr>
        <p:blipFill>
          <a:blip r:embed="rId5"/>
          <a:stretch>
            <a:fillRect/>
          </a:stretch>
        </p:blipFill>
        <p:spPr>
          <a:xfrm>
            <a:off x="3608998" y="4956808"/>
            <a:ext cx="2305050" cy="400050"/>
          </a:xfrm>
          <a:prstGeom prst="rect">
            <a:avLst/>
          </a:prstGeom>
        </p:spPr>
      </p:pic>
      <p:sp>
        <p:nvSpPr>
          <p:cNvPr id="15" name="Marcador de texto 3">
            <a:extLst>
              <a:ext uri="{FF2B5EF4-FFF2-40B4-BE49-F238E27FC236}">
                <a16:creationId xmlns:a16="http://schemas.microsoft.com/office/drawing/2014/main" id="{E04D00AE-0CD9-4CE7-B5C9-AF2C002B35B7}"/>
              </a:ext>
            </a:extLst>
          </p:cNvPr>
          <p:cNvSpPr txBox="1">
            <a:spLocks/>
          </p:cNvSpPr>
          <p:nvPr/>
        </p:nvSpPr>
        <p:spPr>
          <a:xfrm>
            <a:off x="8212541" y="-509300"/>
            <a:ext cx="3562418" cy="1626521"/>
          </a:xfrm>
          <a:prstGeom prst="rect">
            <a:avLst/>
          </a:prstGeom>
        </p:spPr>
        <p:txBody>
          <a:bodyPr vert="horz" lIns="91440" tIns="45720" rIns="91440" bIns="45720" rtlCol="0" anchor="b">
            <a:noAutofit/>
          </a:bodyPr>
          <a:lstStyle>
            <a:lvl1pPr marL="0" indent="0" algn="ctr" defTabSz="914400" rtl="0" eaLnBrk="1" latinLnBrk="0" hangingPunct="1">
              <a:spcBef>
                <a:spcPct val="20000"/>
              </a:spcBef>
              <a:buClr>
                <a:schemeClr val="accent4"/>
              </a:buClr>
              <a:buFont typeface="Arial" pitchFamily="34" charset="0"/>
              <a:buNone/>
              <a:defRPr sz="2000" b="1" kern="1200">
                <a:solidFill>
                  <a:schemeClr val="tx1"/>
                </a:solidFill>
                <a:latin typeface="+mn-lt"/>
                <a:ea typeface="+mn-ea"/>
                <a:cs typeface="+mn-cs"/>
              </a:defRPr>
            </a:lvl1pPr>
            <a:lvl2pPr marL="457200" indent="0" algn="l" defTabSz="914400" rtl="0" eaLnBrk="1" latinLnBrk="0" hangingPunct="1">
              <a:spcBef>
                <a:spcPct val="20000"/>
              </a:spcBef>
              <a:buClr>
                <a:schemeClr val="accent1"/>
              </a:buClr>
              <a:buSzPct val="50000"/>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spcBef>
                <a:spcPct val="20000"/>
              </a:spcBef>
              <a:buClr>
                <a:schemeClr val="accent1"/>
              </a:buClr>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just"/>
            <a:r>
              <a:rPr lang="es-MX" sz="1400" b="0" dirty="0"/>
              <a:t>En el Tipo de Cambio Real con respecto a 111 países podemos observar que en marzo se tuvo un aumento respecto a enero de 2025, lo que representa una depreciación.</a:t>
            </a:r>
          </a:p>
        </p:txBody>
      </p:sp>
      <p:sp>
        <p:nvSpPr>
          <p:cNvPr id="11" name="Marcador de pie de página 2">
            <a:extLst>
              <a:ext uri="{FF2B5EF4-FFF2-40B4-BE49-F238E27FC236}">
                <a16:creationId xmlns:a16="http://schemas.microsoft.com/office/drawing/2014/main" id="{38DD5E76-B671-459E-A1FC-D9974AC9DE15}"/>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5694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a:t>
            </a:r>
          </a:p>
          <a:p>
            <a:pPr algn="ctr"/>
            <a:r>
              <a:rPr lang="es-MX" sz="3200" dirty="0"/>
              <a:t>Fondo Monetario Internacional (FMI)</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59105"/>
                <a:ext cx="10972800" cy="520619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err="1">
                    <a:solidFill>
                      <a:srgbClr val="182B47"/>
                    </a:solidFill>
                  </a:rPr>
                  <a:t>Catão</a:t>
                </a:r>
                <a:r>
                  <a:rPr lang="es-MX" sz="1700" dirty="0">
                    <a:solidFill>
                      <a:srgbClr val="182B47"/>
                    </a:solidFill>
                  </a:rPr>
                  <a:t> (2007), Economista Principal en el Departamento de Estudios del FMI menciona que para comprender el tipo de cambio real (TCR o por sus siglas en inglés RER) es fundamental entender el concepto de tipo de cambio nominal el cual, se refiere al precio de una moneda en términos de otra, es decir, el valor de una divisa extranjera en el mercado nacional. </a:t>
                </a:r>
              </a:p>
              <a:p>
                <a:pPr algn="just">
                  <a:buClr>
                    <a:srgbClr val="182B47"/>
                  </a:buClr>
                </a:pPr>
                <a:r>
                  <a:rPr lang="es-MX" sz="1700" dirty="0">
                    <a:solidFill>
                      <a:srgbClr val="182B47"/>
                    </a:solidFill>
                  </a:rPr>
                  <a:t>Dicho esto, el </a:t>
                </a:r>
                <a:r>
                  <a:rPr lang="es-MX" sz="1700" b="1" dirty="0">
                    <a:solidFill>
                      <a:srgbClr val="182B47"/>
                    </a:solidFill>
                  </a:rPr>
                  <a:t>tipo de cambio real refleja el valor de los bienes de un país en comparación con los de otro país</a:t>
                </a:r>
                <a:r>
                  <a:rPr lang="es-MX" sz="1700" dirty="0">
                    <a:solidFill>
                      <a:srgbClr val="182B47"/>
                    </a:solidFill>
                  </a:rPr>
                  <a:t>, un grupo de países o el resto del mundo, tomando en cuenta el tipo de cambio nominal actual. Esta medición puede hacerse usando un solo producto representativo, como una Coca-Cola, que es casi idéntica en todos los países. </a:t>
                </a:r>
              </a:p>
              <a:p>
                <a:pPr algn="just">
                  <a:buClr>
                    <a:srgbClr val="182B47"/>
                  </a:buClr>
                </a:pPr>
                <a:r>
                  <a:rPr lang="es-MX" sz="1700" dirty="0">
                    <a:solidFill>
                      <a:srgbClr val="182B47"/>
                    </a:solidFill>
                  </a:rPr>
                  <a:t>Debido a que el tipo de cambio real entre dos monedas es el producto del tipo de cambio nominal y la relación de los precios entre los dos países la ecuación fundamental es:</a:t>
                </a:r>
              </a:p>
              <a:p>
                <a:pPr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𝑻𝑪𝑹</m:t>
                      </m:r>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ⅇ</m:t>
                          </m:r>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num>
                        <m:den>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den>
                      </m:f>
                    </m:oMath>
                  </m:oMathPara>
                </a14:m>
                <a:endParaRPr lang="es-MX" sz="1700" dirty="0">
                  <a:solidFill>
                    <a:srgbClr val="182B47"/>
                  </a:solidFill>
                  <a:effectLst/>
                  <a:ea typeface="Times New Roman" panose="02020603050405020304" pitchFamily="18" charset="0"/>
                  <a:cs typeface="Times New Roman" panose="02020603050405020304" pitchFamily="18" charset="0"/>
                </a:endParaRPr>
              </a:p>
              <a:p>
                <a:pPr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Donde: </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ⅇ</m:t>
                    </m:r>
                  </m:oMath>
                </a14:m>
                <a:r>
                  <a:rPr lang="es-MX" sz="1700" dirty="0">
                    <a:solidFill>
                      <a:srgbClr val="182B47"/>
                    </a:solidFill>
                    <a:effectLst/>
                    <a:ea typeface="Times New Roman" panose="02020603050405020304" pitchFamily="18" charset="0"/>
                    <a:cs typeface="Times New Roman" panose="02020603050405020304" pitchFamily="18" charset="0"/>
                  </a:rPr>
                  <a:t> = Tipo de cambio nominal peso-dólar</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MX" sz="1700" dirty="0">
                    <a:solidFill>
                      <a:srgbClr val="182B47"/>
                    </a:solidFill>
                    <a:effectLst/>
                    <a:ea typeface="Times New Roman" panose="02020603050405020304" pitchFamily="18" charset="0"/>
                    <a:cs typeface="Times New Roman" panose="02020603050405020304" pitchFamily="18" charset="0"/>
                  </a:rPr>
                  <a:t>= Precio promedio de un bien en la zona del dólar</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oMath>
                </a14:m>
                <a:r>
                  <a:rPr lang="es-MX" sz="1700" dirty="0">
                    <a:solidFill>
                      <a:srgbClr val="182B47"/>
                    </a:solidFill>
                    <a:effectLst/>
                    <a:ea typeface="Times New Roman" panose="02020603050405020304" pitchFamily="18" charset="0"/>
                    <a:cs typeface="Times New Roman" panose="02020603050405020304" pitchFamily="18" charset="0"/>
                  </a:rPr>
                  <a:t> = Precio promedio del bien en México</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59105"/>
                <a:ext cx="10972800" cy="5206199"/>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3790530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E4EF2DB-2408-4590-8899-49D5A3FA4B55}"/>
              </a:ext>
            </a:extLst>
          </p:cNvPr>
          <p:cNvSpPr>
            <a:spLocks noGrp="1"/>
          </p:cNvSpPr>
          <p:nvPr>
            <p:ph idx="1"/>
          </p:nvPr>
        </p:nvSpPr>
        <p:spPr/>
        <p:txBody>
          <a:bodyPr/>
          <a:lstStyle/>
          <a:p>
            <a:pPr algn="just"/>
            <a:r>
              <a:rPr lang="es-MX" dirty="0"/>
              <a:t>El TCR es calculado como un promedio geométrico de los tipos de cambio real bilaterales entre el país local y sus socios comerciales. </a:t>
            </a:r>
          </a:p>
          <a:p>
            <a:pPr algn="just"/>
            <a:r>
              <a:rPr lang="es-MX" dirty="0"/>
              <a:t>Donde: j es un índice que corre sobre los socios comerciales de cada país i; </a:t>
            </a:r>
            <a:r>
              <a:rPr lang="es-MX" dirty="0" err="1"/>
              <a:t>Wij</a:t>
            </a:r>
            <a:r>
              <a:rPr lang="es-MX" dirty="0"/>
              <a:t> es la ponderación de competitividad que el país i le asigna al país j; </a:t>
            </a:r>
            <a:r>
              <a:rPr lang="es-MX" dirty="0" err="1"/>
              <a:t>Pi,Pj</a:t>
            </a:r>
            <a:r>
              <a:rPr lang="es-MX" dirty="0"/>
              <a:t> son los índices de precios al consumidor del país i y j respectivamente. Finalmente, </a:t>
            </a:r>
            <a:r>
              <a:rPr lang="es-MX" dirty="0" err="1"/>
              <a:t>Ri,Rj</a:t>
            </a:r>
            <a:r>
              <a:rPr lang="es-MX" dirty="0"/>
              <a:t> son los tipos de cambio nominales bilaterales del país i y j medidos en dólares por moneda local. </a:t>
            </a:r>
          </a:p>
        </p:txBody>
      </p:sp>
      <p:sp>
        <p:nvSpPr>
          <p:cNvPr id="4" name="Marcador de texto 3">
            <a:extLst>
              <a:ext uri="{FF2B5EF4-FFF2-40B4-BE49-F238E27FC236}">
                <a16:creationId xmlns:a16="http://schemas.microsoft.com/office/drawing/2014/main" id="{AA3CAFE9-6E6B-4DB2-BBDA-D684C0A8EFBD}"/>
              </a:ext>
            </a:extLst>
          </p:cNvPr>
          <p:cNvSpPr>
            <a:spLocks noGrp="1"/>
          </p:cNvSpPr>
          <p:nvPr>
            <p:ph type="body" idx="12"/>
          </p:nvPr>
        </p:nvSpPr>
        <p:spPr/>
        <p:txBody>
          <a:bodyPr/>
          <a:lstStyle/>
          <a:p>
            <a:r>
              <a:rPr lang="es-MX" dirty="0"/>
              <a:t>TCR MULTILATERAL</a:t>
            </a:r>
          </a:p>
        </p:txBody>
      </p:sp>
      <p:sp>
        <p:nvSpPr>
          <p:cNvPr id="6" name="Título 5">
            <a:extLst>
              <a:ext uri="{FF2B5EF4-FFF2-40B4-BE49-F238E27FC236}">
                <a16:creationId xmlns:a16="http://schemas.microsoft.com/office/drawing/2014/main" id="{50695108-57FE-4EB3-8886-9296BA9E995C}"/>
              </a:ext>
            </a:extLst>
          </p:cNvPr>
          <p:cNvSpPr>
            <a:spLocks noGrp="1"/>
          </p:cNvSpPr>
          <p:nvPr>
            <p:ph type="title"/>
          </p:nvPr>
        </p:nvSpPr>
        <p:spPr>
          <a:xfrm>
            <a:off x="5578152" y="-58067"/>
            <a:ext cx="1035696" cy="936104"/>
          </a:xfrm>
        </p:spPr>
        <p:txBody>
          <a:bodyPr/>
          <a:lstStyle/>
          <a:p>
            <a:r>
              <a:rPr lang="es-MX" dirty="0"/>
              <a:t>FMI</a:t>
            </a:r>
          </a:p>
        </p:txBody>
      </p:sp>
      <p:pic>
        <p:nvPicPr>
          <p:cNvPr id="10" name="Imagen 9">
            <a:extLst>
              <a:ext uri="{FF2B5EF4-FFF2-40B4-BE49-F238E27FC236}">
                <a16:creationId xmlns:a16="http://schemas.microsoft.com/office/drawing/2014/main" id="{1E641180-5874-430A-AD8B-FEDAA05FFB0E}"/>
              </a:ext>
            </a:extLst>
          </p:cNvPr>
          <p:cNvPicPr>
            <a:picLocks noChangeAspect="1"/>
          </p:cNvPicPr>
          <p:nvPr/>
        </p:nvPicPr>
        <p:blipFill rotWithShape="1">
          <a:blip r:embed="rId2"/>
          <a:srcRect l="68309" t="44750" r="16926" b="50000"/>
          <a:stretch/>
        </p:blipFill>
        <p:spPr>
          <a:xfrm>
            <a:off x="2135560" y="4005064"/>
            <a:ext cx="7200800" cy="1440160"/>
          </a:xfrm>
          <a:prstGeom prst="rect">
            <a:avLst/>
          </a:prstGeom>
        </p:spPr>
      </p:pic>
      <p:sp>
        <p:nvSpPr>
          <p:cNvPr id="7" name="Marcador de pie de página 2">
            <a:extLst>
              <a:ext uri="{FF2B5EF4-FFF2-40B4-BE49-F238E27FC236}">
                <a16:creationId xmlns:a16="http://schemas.microsoft.com/office/drawing/2014/main" id="{58242EDE-9CDC-47AB-9B1B-39A709D4568E}"/>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19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E4EF2DB-2408-4590-8899-49D5A3FA4B55}"/>
              </a:ext>
            </a:extLst>
          </p:cNvPr>
          <p:cNvSpPr>
            <a:spLocks noGrp="1"/>
          </p:cNvSpPr>
          <p:nvPr>
            <p:ph idx="1"/>
          </p:nvPr>
        </p:nvSpPr>
        <p:spPr/>
        <p:txBody>
          <a:bodyPr/>
          <a:lstStyle/>
          <a:p>
            <a:pPr algn="just"/>
            <a:r>
              <a:rPr lang="es-MX" dirty="0"/>
              <a:t>El esquema de ponderación </a:t>
            </a:r>
            <a:r>
              <a:rPr lang="es-MX" dirty="0" err="1"/>
              <a:t>Wij</a:t>
            </a:r>
            <a:r>
              <a:rPr lang="es-MX" dirty="0"/>
              <a:t> es muy importante en esta metodología y el FMI calcula para cada país ponderaciones de competitividad (normalizadas) de los países socios en tres categorías: materias primas (</a:t>
            </a:r>
            <a:r>
              <a:rPr lang="es-MX" i="1" dirty="0" err="1"/>
              <a:t>commodities</a:t>
            </a:r>
            <a:r>
              <a:rPr lang="es-MX" dirty="0"/>
              <a:t>), manufacturas y servicios comerciales no turísticos. Cada una de estas ponderaciones en lo individual es multiplicada por la proporción del total del comercio que le corresponde a cada una de las tres categorías. </a:t>
            </a:r>
          </a:p>
        </p:txBody>
      </p:sp>
      <p:sp>
        <p:nvSpPr>
          <p:cNvPr id="4" name="Marcador de texto 3">
            <a:extLst>
              <a:ext uri="{FF2B5EF4-FFF2-40B4-BE49-F238E27FC236}">
                <a16:creationId xmlns:a16="http://schemas.microsoft.com/office/drawing/2014/main" id="{AA3CAFE9-6E6B-4DB2-BBDA-D684C0A8EFBD}"/>
              </a:ext>
            </a:extLst>
          </p:cNvPr>
          <p:cNvSpPr>
            <a:spLocks noGrp="1"/>
          </p:cNvSpPr>
          <p:nvPr>
            <p:ph type="body" idx="12"/>
          </p:nvPr>
        </p:nvSpPr>
        <p:spPr/>
        <p:txBody>
          <a:bodyPr/>
          <a:lstStyle/>
          <a:p>
            <a:r>
              <a:rPr lang="es-MX" dirty="0"/>
              <a:t>TCR MULTILATERAL</a:t>
            </a:r>
          </a:p>
        </p:txBody>
      </p:sp>
      <p:sp>
        <p:nvSpPr>
          <p:cNvPr id="6" name="Título 5">
            <a:extLst>
              <a:ext uri="{FF2B5EF4-FFF2-40B4-BE49-F238E27FC236}">
                <a16:creationId xmlns:a16="http://schemas.microsoft.com/office/drawing/2014/main" id="{50695108-57FE-4EB3-8886-9296BA9E995C}"/>
              </a:ext>
            </a:extLst>
          </p:cNvPr>
          <p:cNvSpPr>
            <a:spLocks noGrp="1"/>
          </p:cNvSpPr>
          <p:nvPr>
            <p:ph type="title"/>
          </p:nvPr>
        </p:nvSpPr>
        <p:spPr>
          <a:xfrm>
            <a:off x="5578152" y="-36363"/>
            <a:ext cx="1035696" cy="936104"/>
          </a:xfrm>
        </p:spPr>
        <p:txBody>
          <a:bodyPr/>
          <a:lstStyle/>
          <a:p>
            <a:r>
              <a:rPr lang="es-MX" dirty="0"/>
              <a:t>FMI</a:t>
            </a:r>
          </a:p>
        </p:txBody>
      </p:sp>
      <p:pic>
        <p:nvPicPr>
          <p:cNvPr id="7" name="Imagen 6">
            <a:extLst>
              <a:ext uri="{FF2B5EF4-FFF2-40B4-BE49-F238E27FC236}">
                <a16:creationId xmlns:a16="http://schemas.microsoft.com/office/drawing/2014/main" id="{3151D59D-EC51-4FCB-8722-C5E22B524A67}"/>
              </a:ext>
            </a:extLst>
          </p:cNvPr>
          <p:cNvPicPr>
            <a:picLocks noChangeAspect="1"/>
          </p:cNvPicPr>
          <p:nvPr/>
        </p:nvPicPr>
        <p:blipFill rotWithShape="1">
          <a:blip r:embed="rId2"/>
          <a:srcRect l="61222" t="42650" r="11609" b="43700"/>
          <a:stretch/>
        </p:blipFill>
        <p:spPr>
          <a:xfrm>
            <a:off x="1844814" y="3709801"/>
            <a:ext cx="7466675" cy="2110147"/>
          </a:xfrm>
          <a:prstGeom prst="rect">
            <a:avLst/>
          </a:prstGeom>
        </p:spPr>
      </p:pic>
      <p:sp>
        <p:nvSpPr>
          <p:cNvPr id="8" name="Marcador de pie de página 2">
            <a:extLst>
              <a:ext uri="{FF2B5EF4-FFF2-40B4-BE49-F238E27FC236}">
                <a16:creationId xmlns:a16="http://schemas.microsoft.com/office/drawing/2014/main" id="{464DCF16-ADBC-4813-B8B1-FC9EF442950A}"/>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729481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sisl xmlns:xsd="http://www.w3.org/2001/XMLSchema" xmlns:xsi="http://www.w3.org/2001/XMLSchema-instance" xmlns="http://www.boldonjames.com/2008/01/sie/internal/label" sislVersion="0" policy="2c673f97-f704-441a-a1be-26277c273d44" origin="userSelected"/>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F82662-B2E3-4305-A7D1-3D4A00B37D2B}">
  <ds:schemaRefs>
    <ds:schemaRef ds:uri="http://schemas.microsoft.com/sharepoint/v3/contenttype/forms"/>
  </ds:schemaRefs>
</ds:datastoreItem>
</file>

<file path=customXml/itemProps2.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customXml/itemProps4.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63069</TotalTime>
  <Words>12423</Words>
  <Application>Microsoft Office PowerPoint</Application>
  <PresentationFormat>Panorámica</PresentationFormat>
  <Paragraphs>659</Paragraphs>
  <Slides>59</Slides>
  <Notes>0</Notes>
  <HiddenSlides>0</HiddenSlides>
  <MMClips>0</MMClips>
  <ScaleCrop>false</ScaleCrop>
  <HeadingPairs>
    <vt:vector size="6" baseType="variant">
      <vt:variant>
        <vt:lpstr>Fuentes usadas</vt:lpstr>
      </vt:variant>
      <vt:variant>
        <vt:i4>7</vt:i4>
      </vt:variant>
      <vt:variant>
        <vt:lpstr>Tema</vt:lpstr>
      </vt:variant>
      <vt:variant>
        <vt:i4>19</vt:i4>
      </vt:variant>
      <vt:variant>
        <vt:lpstr>Títulos de diapositiva</vt:lpstr>
      </vt:variant>
      <vt:variant>
        <vt:i4>59</vt:i4>
      </vt:variant>
    </vt:vector>
  </HeadingPairs>
  <TitlesOfParts>
    <vt:vector size="85" baseType="lpstr">
      <vt:lpstr>Arial</vt:lpstr>
      <vt:lpstr>Calibri</vt:lpstr>
      <vt:lpstr>Calibri Light</vt:lpstr>
      <vt:lpstr>Cambria Math</vt:lpstr>
      <vt:lpstr>Symbol</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ÍNDICE</vt:lpstr>
      <vt:lpstr>Antecedentes</vt:lpstr>
      <vt:lpstr>INTRODUCCIÓN</vt:lpstr>
      <vt:lpstr>Presentación de PowerPoint</vt:lpstr>
      <vt:lpstr>BANCO DE MÉXICO</vt:lpstr>
      <vt:lpstr>Presentación de PowerPoint</vt:lpstr>
      <vt:lpstr>FMI</vt:lpstr>
      <vt:lpstr>FMI</vt:lpstr>
      <vt:lpstr>Presentación de PowerPoint</vt:lpstr>
      <vt:lpstr>METODOLOGÍA BPI</vt:lpstr>
      <vt:lpstr>METODOLOGÍA BPI</vt:lpstr>
      <vt:lpstr>METODOLOGÍA BPI</vt:lpstr>
      <vt:lpstr>METODOLOGÍA BPI</vt:lpstr>
      <vt:lpstr>METODOLOGÍA BPI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Metodología del TCR en el Banco Central Europeo (BCE)</vt:lpstr>
      <vt:lpstr>Metodología BCE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Metodología del TCR en el Banco Central de Chile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Comparación de las Metodologías para calcular el TCR</vt:lpstr>
      <vt:lpstr>PROPUESTA PARA MEDIR EL TCR EN EL BANCO DE MÉXICO</vt:lpstr>
      <vt:lpstr>Referencias:</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Dulce Chavez</cp:lastModifiedBy>
  <cp:revision>5529</cp:revision>
  <dcterms:created xsi:type="dcterms:W3CDTF">2021-10-19T21:25:40Z</dcterms:created>
  <dcterms:modified xsi:type="dcterms:W3CDTF">2025-06-02T05:51:27Z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